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9"/>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551" r:id="rId16"/>
    <p:sldId id="552" r:id="rId17"/>
    <p:sldId id="553" r:id="rId18"/>
    <p:sldId id="466" r:id="rId19"/>
    <p:sldId id="496" r:id="rId20"/>
    <p:sldId id="469" r:id="rId21"/>
    <p:sldId id="470" r:id="rId22"/>
    <p:sldId id="442" r:id="rId23"/>
    <p:sldId id="443" r:id="rId24"/>
    <p:sldId id="555" r:id="rId25"/>
    <p:sldId id="554" r:id="rId26"/>
    <p:sldId id="444" r:id="rId27"/>
    <p:sldId id="529" r:id="rId28"/>
    <p:sldId id="422" r:id="rId29"/>
    <p:sldId id="423" r:id="rId30"/>
    <p:sldId id="424" r:id="rId31"/>
    <p:sldId id="533" r:id="rId32"/>
    <p:sldId id="478" r:id="rId33"/>
    <p:sldId id="534" r:id="rId34"/>
    <p:sldId id="367" r:id="rId35"/>
    <p:sldId id="495" r:id="rId36"/>
    <p:sldId id="371" r:id="rId37"/>
    <p:sldId id="497" r:id="rId38"/>
    <p:sldId id="512" r:id="rId39"/>
    <p:sldId id="418" r:id="rId40"/>
    <p:sldId id="378" r:id="rId41"/>
    <p:sldId id="379" r:id="rId42"/>
    <p:sldId id="536" r:id="rId43"/>
    <p:sldId id="381" r:id="rId44"/>
    <p:sldId id="382" r:id="rId45"/>
    <p:sldId id="383" r:id="rId46"/>
    <p:sldId id="384" r:id="rId47"/>
    <p:sldId id="385" r:id="rId48"/>
    <p:sldId id="386" r:id="rId49"/>
    <p:sldId id="387" r:id="rId50"/>
    <p:sldId id="388" r:id="rId51"/>
    <p:sldId id="521" r:id="rId52"/>
    <p:sldId id="419" r:id="rId53"/>
    <p:sldId id="420" r:id="rId54"/>
    <p:sldId id="421" r:id="rId55"/>
    <p:sldId id="476" r:id="rId56"/>
    <p:sldId id="522" r:id="rId57"/>
    <p:sldId id="479" r:id="rId58"/>
    <p:sldId id="481" r:id="rId59"/>
    <p:sldId id="480" r:id="rId60"/>
    <p:sldId id="482" r:id="rId61"/>
    <p:sldId id="372" r:id="rId62"/>
    <p:sldId id="373" r:id="rId63"/>
    <p:sldId id="537" r:id="rId64"/>
    <p:sldId id="538" r:id="rId65"/>
    <p:sldId id="375" r:id="rId66"/>
    <p:sldId id="376" r:id="rId67"/>
    <p:sldId id="377" r:id="rId68"/>
    <p:sldId id="498" r:id="rId69"/>
    <p:sldId id="530" r:id="rId70"/>
    <p:sldId id="431" r:id="rId71"/>
    <p:sldId id="432" r:id="rId72"/>
    <p:sldId id="433" r:id="rId73"/>
    <p:sldId id="539" r:id="rId74"/>
    <p:sldId id="434" r:id="rId75"/>
    <p:sldId id="436" r:id="rId76"/>
    <p:sldId id="437" r:id="rId77"/>
    <p:sldId id="438" r:id="rId78"/>
    <p:sldId id="439" r:id="rId79"/>
    <p:sldId id="440" r:id="rId80"/>
    <p:sldId id="441" r:id="rId81"/>
    <p:sldId id="523" r:id="rId82"/>
    <p:sldId id="445" r:id="rId83"/>
    <p:sldId id="446" r:id="rId84"/>
    <p:sldId id="524" r:id="rId85"/>
    <p:sldId id="447" r:id="rId86"/>
    <p:sldId id="477" r:id="rId87"/>
    <p:sldId id="448" r:id="rId88"/>
    <p:sldId id="449" r:id="rId89"/>
    <p:sldId id="556" r:id="rId90"/>
    <p:sldId id="557" r:id="rId91"/>
    <p:sldId id="558" r:id="rId92"/>
    <p:sldId id="450" r:id="rId93"/>
    <p:sldId id="559" r:id="rId94"/>
    <p:sldId id="560" r:id="rId95"/>
    <p:sldId id="451" r:id="rId96"/>
    <p:sldId id="452" r:id="rId97"/>
    <p:sldId id="453" r:id="rId98"/>
    <p:sldId id="417" r:id="rId99"/>
    <p:sldId id="493" r:id="rId100"/>
    <p:sldId id="525" r:id="rId101"/>
    <p:sldId id="399" r:id="rId102"/>
    <p:sldId id="458" r:id="rId103"/>
    <p:sldId id="400" r:id="rId104"/>
    <p:sldId id="542" r:id="rId105"/>
    <p:sldId id="401" r:id="rId106"/>
    <p:sldId id="486" r:id="rId107"/>
    <p:sldId id="487" r:id="rId108"/>
    <p:sldId id="488" r:id="rId109"/>
    <p:sldId id="489" r:id="rId110"/>
    <p:sldId id="540" r:id="rId111"/>
    <p:sldId id="541" r:id="rId112"/>
    <p:sldId id="543" r:id="rId113"/>
    <p:sldId id="544" r:id="rId114"/>
    <p:sldId id="545" r:id="rId115"/>
    <p:sldId id="546" r:id="rId116"/>
    <p:sldId id="547" r:id="rId117"/>
    <p:sldId id="548" r:id="rId118"/>
    <p:sldId id="549" r:id="rId119"/>
    <p:sldId id="550" r:id="rId120"/>
    <p:sldId id="409" r:id="rId121"/>
    <p:sldId id="410" r:id="rId122"/>
    <p:sldId id="411" r:id="rId123"/>
    <p:sldId id="484" r:id="rId124"/>
    <p:sldId id="526" r:id="rId125"/>
    <p:sldId id="471" r:id="rId126"/>
    <p:sldId id="473" r:id="rId127"/>
    <p:sldId id="472" r:id="rId128"/>
  </p:sldIdLst>
  <p:sldSz cx="12192000" cy="6858000"/>
  <p:notesSz cx="6858000" cy="1295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770B4B-9EF0-4E67-8F55-AE3723FC9E16}" v="46" dt="2020-01-04T21:20:48.649"/>
    <p1510:client id="{C3165C0B-232B-44F5-9329-6FDB144D1562}" v="1321" dt="2020-01-05T21:30:06.4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1935" autoAdjust="0"/>
  </p:normalViewPr>
  <p:slideViewPr>
    <p:cSldViewPr snapToGrid="0">
      <p:cViewPr varScale="1">
        <p:scale>
          <a:sx n="61" d="100"/>
          <a:sy n="61" d="100"/>
        </p:scale>
        <p:origin x="332" y="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5"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jz</a:t>
            </a:r>
          </a:p>
        </p:txBody>
      </p:sp>
      <p:sp>
        <p:nvSpPr>
          <p:cNvPr id="4" name="Slide Number Placeholder 3"/>
          <p:cNvSpPr>
            <a:spLocks noGrp="1"/>
          </p:cNvSpPr>
          <p:nvPr>
            <p:ph type="sldNum" sz="quarter" idx="5"/>
          </p:nvPr>
        </p:nvSpPr>
        <p:spPr/>
        <p:txBody>
          <a:bodyPr/>
          <a:lstStyle/>
          <a:p>
            <a:fld id="{DC1FB0F6-3E2E-43E7-86F7-EE928AF881A6}" type="slidenum">
              <a:rPr lang="en-US" smtClean="0"/>
              <a:t>19</a:t>
            </a:fld>
            <a:endParaRPr lang="en-US"/>
          </a:p>
        </p:txBody>
      </p:sp>
    </p:spTree>
    <p:extLst>
      <p:ext uri="{BB962C8B-B14F-4D97-AF65-F5344CB8AC3E}">
        <p14:creationId xmlns:p14="http://schemas.microsoft.com/office/powerpoint/2010/main" val="502488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Amazon Simple Storage Service - S3</a:t>
            </a:r>
          </a:p>
        </p:txBody>
      </p:sp>
      <p:sp>
        <p:nvSpPr>
          <p:cNvPr id="4" name="Slide Number Placeholder 3"/>
          <p:cNvSpPr>
            <a:spLocks noGrp="1"/>
          </p:cNvSpPr>
          <p:nvPr>
            <p:ph type="sldNum" sz="quarter" idx="10"/>
          </p:nvPr>
        </p:nvSpPr>
        <p:spPr/>
        <p:txBody>
          <a:bodyPr/>
          <a:lstStyle/>
          <a:p>
            <a:fld id="{DC1FB0F6-3E2E-43E7-86F7-EE928AF881A6}" type="slidenum">
              <a:rPr lang="en-US" smtClean="0"/>
              <a:t>27</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35</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p:txBody>
      </p:sp>
      <p:sp>
        <p:nvSpPr>
          <p:cNvPr id="4" name="Slide Number Placeholder 3"/>
          <p:cNvSpPr>
            <a:spLocks noGrp="1"/>
          </p:cNvSpPr>
          <p:nvPr>
            <p:ph type="sldNum" sz="quarter" idx="5"/>
          </p:nvPr>
        </p:nvSpPr>
        <p:spPr/>
        <p:txBody>
          <a:bodyPr/>
          <a:lstStyle/>
          <a:p>
            <a:fld id="{DC1FB0F6-3E2E-43E7-86F7-EE928AF881A6}" type="slidenum">
              <a:rPr lang="en-US" smtClean="0"/>
              <a:t>37</a:t>
            </a:fld>
            <a:endParaRPr lang="en-US"/>
          </a:p>
        </p:txBody>
      </p:sp>
    </p:spTree>
    <p:extLst>
      <p:ext uri="{BB962C8B-B14F-4D97-AF65-F5344CB8AC3E}">
        <p14:creationId xmlns:p14="http://schemas.microsoft.com/office/powerpoint/2010/main" val="3999020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38</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Glue table accessible in athena</a:t>
            </a:r>
          </a:p>
          <a:p>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39</a:t>
            </a:fld>
            <a:endParaRPr lang="en-US"/>
          </a:p>
        </p:txBody>
      </p:sp>
    </p:spTree>
    <p:extLst>
      <p:ext uri="{BB962C8B-B14F-4D97-AF65-F5344CB8AC3E}">
        <p14:creationId xmlns:p14="http://schemas.microsoft.com/office/powerpoint/2010/main" val="96160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You'll notice that there is an option to add the table manually, but you would have to type in the column names and types manually. A good option if your file doesn't have column names and types already</a:t>
            </a:r>
          </a:p>
        </p:txBody>
      </p:sp>
      <p:sp>
        <p:nvSpPr>
          <p:cNvPr id="4" name="Slide Number Placeholder 3"/>
          <p:cNvSpPr>
            <a:spLocks noGrp="1"/>
          </p:cNvSpPr>
          <p:nvPr>
            <p:ph type="sldNum" sz="quarter" idx="5"/>
          </p:nvPr>
        </p:nvSpPr>
        <p:spPr/>
        <p:txBody>
          <a:bodyPr/>
          <a:lstStyle/>
          <a:p>
            <a:fld id="{DC1FB0F6-3E2E-43E7-86F7-EE928AF881A6}" type="slidenum">
              <a:rPr lang="en-US" smtClean="0"/>
              <a:t>42</a:t>
            </a:fld>
            <a:endParaRPr lang="en-US"/>
          </a:p>
        </p:txBody>
      </p:sp>
    </p:spTree>
    <p:extLst>
      <p:ext uri="{BB962C8B-B14F-4D97-AF65-F5344CB8AC3E}">
        <p14:creationId xmlns:p14="http://schemas.microsoft.com/office/powerpoint/2010/main" val="1992972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46</a:t>
            </a:fld>
            <a:endParaRPr lang="en-US"/>
          </a:p>
        </p:txBody>
      </p:sp>
    </p:spTree>
    <p:extLst>
      <p:ext uri="{BB962C8B-B14F-4D97-AF65-F5344CB8AC3E}">
        <p14:creationId xmlns:p14="http://schemas.microsoft.com/office/powerpoint/2010/main" val="1353824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 want to run on a timed schedule if you receive new data on a regular basis</a:t>
            </a:r>
          </a:p>
        </p:txBody>
      </p:sp>
      <p:sp>
        <p:nvSpPr>
          <p:cNvPr id="4" name="Slide Number Placeholder 3"/>
          <p:cNvSpPr>
            <a:spLocks noGrp="1"/>
          </p:cNvSpPr>
          <p:nvPr>
            <p:ph type="sldNum" sz="quarter" idx="5"/>
          </p:nvPr>
        </p:nvSpPr>
        <p:spPr/>
        <p:txBody>
          <a:bodyPr/>
          <a:lstStyle/>
          <a:p>
            <a:fld id="{DC1FB0F6-3E2E-43E7-86F7-EE928AF881A6}" type="slidenum">
              <a:rPr lang="en-US" smtClean="0"/>
              <a:t>47</a:t>
            </a:fld>
            <a:endParaRPr lang="en-US"/>
          </a:p>
        </p:txBody>
      </p:sp>
    </p:spTree>
    <p:extLst>
      <p:ext uri="{BB962C8B-B14F-4D97-AF65-F5344CB8AC3E}">
        <p14:creationId xmlns:p14="http://schemas.microsoft.com/office/powerpoint/2010/main" val="352811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51</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jz</a:t>
            </a:r>
          </a:p>
        </p:txBody>
      </p:sp>
      <p:sp>
        <p:nvSpPr>
          <p:cNvPr id="4" name="Slide Number Placeholder 3"/>
          <p:cNvSpPr>
            <a:spLocks noGrp="1"/>
          </p:cNvSpPr>
          <p:nvPr>
            <p:ph type="sldNum" sz="quarter" idx="5"/>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801057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iis n Glue table, but querying data in Redshift is faster</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private </a:t>
            </a:r>
            <a:r>
              <a:rPr lang="en-US" err="1"/>
              <a:t>ip</a:t>
            </a:r>
            <a:r>
              <a:rPr lang="en-US" dirty="0"/>
              <a:t> address for AWS Glue to access S3 data without exposing to the public</a:t>
            </a:r>
          </a:p>
          <a:p>
            <a:endParaRPr lang="en-US" dirty="0">
              <a:cs typeface="Calibri"/>
            </a:endParaRPr>
          </a:p>
          <a:p>
            <a:r>
              <a:rPr lang="en-US">
                <a:cs typeface="Calibri"/>
              </a:rPr>
              <a:t>If using our shared AWS account, we have it done already since this only needs to be done once.</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57</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1636051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82345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p:txBody>
      </p:sp>
      <p:sp>
        <p:nvSpPr>
          <p:cNvPr id="4" name="Slide Number Placeholder 3"/>
          <p:cNvSpPr>
            <a:spLocks noGrp="1"/>
          </p:cNvSpPr>
          <p:nvPr>
            <p:ph type="sldNum" sz="quarter" idx="5"/>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26389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286116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that the keys will need to have 2 dashes in front. This is just part of the glue syntax</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3661614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81</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84</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772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951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060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20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081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the Glue job.</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100</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Alternative to Tableau or other BI tools</a:t>
            </a:r>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101</a:t>
            </a:fld>
            <a:endParaRPr lang="en-US"/>
          </a:p>
        </p:txBody>
      </p:sp>
    </p:spTree>
    <p:extLst>
      <p:ext uri="{BB962C8B-B14F-4D97-AF65-F5344CB8AC3E}">
        <p14:creationId xmlns:p14="http://schemas.microsoft.com/office/powerpoint/2010/main" val="4104003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108</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124</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rest of the labs we will talk through what to do, and give you time to do everything afterwards</a:t>
            </a:r>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Your cluster needs to have a unique id so if you're using the shared account, using your initials is especially important.</a:t>
            </a:r>
          </a:p>
          <a:p>
            <a:r>
              <a:rPr lang="en-US">
                <a:cs typeface="Calibri"/>
              </a:rPr>
              <a:t>We will be using this name again in later slides so it is highly recommended that you use our name format.</a:t>
            </a:r>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15</a:t>
            </a:fld>
            <a:endParaRPr lang="en-US"/>
          </a:p>
        </p:txBody>
      </p:sp>
    </p:spTree>
    <p:extLst>
      <p:ext uri="{BB962C8B-B14F-4D97-AF65-F5344CB8AC3E}">
        <p14:creationId xmlns:p14="http://schemas.microsoft.com/office/powerpoint/2010/main" val="3741669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toggling publicly accessible to yes just to make sure you can access Redshift with Sql Workbench but you may not need to or want to when setting up clusters for your work place. </a:t>
            </a:r>
          </a:p>
        </p:txBody>
      </p:sp>
      <p:sp>
        <p:nvSpPr>
          <p:cNvPr id="4" name="Slide Number Placeholder 3"/>
          <p:cNvSpPr>
            <a:spLocks noGrp="1"/>
          </p:cNvSpPr>
          <p:nvPr>
            <p:ph type="sldNum" sz="quarter" idx="5"/>
          </p:nvPr>
        </p:nvSpPr>
        <p:spPr/>
        <p:txBody>
          <a:bodyPr/>
          <a:lstStyle/>
          <a:p>
            <a:fld id="{DC1FB0F6-3E2E-43E7-86F7-EE928AF881A6}" type="slidenum">
              <a:rPr lang="en-US" smtClean="0"/>
              <a:t>16</a:t>
            </a:fld>
            <a:endParaRPr lang="en-US"/>
          </a:p>
        </p:txBody>
      </p:sp>
    </p:spTree>
    <p:extLst>
      <p:ext uri="{BB962C8B-B14F-4D97-AF65-F5344CB8AC3E}">
        <p14:creationId xmlns:p14="http://schemas.microsoft.com/office/powerpoint/2010/main" val="41669589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1/5/2020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1/5/2020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1/5/2020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1/5/2020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yzandme/aws-glue-tutorial.git"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43.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2.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7.PNG"/><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 (Personal or Temporary)</a:t>
            </a:r>
          </a:p>
          <a:p>
            <a:pPr lvl="1"/>
            <a:r>
              <a:rPr lang="en-US" sz="2000" dirty="0"/>
              <a:t>Clone or save git repository </a:t>
            </a:r>
            <a:r>
              <a:rPr lang="en-US" sz="2000" dirty="0">
                <a:hlinkClick r:id="rId4"/>
              </a:rPr>
              <a:t>https://github.com/jayzandme/aws-glue-tutorial.git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155164"/>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C67BCEAE-7F19-4422-804A-1504BE2C04FB}"/>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generated with very high confidence">
            <a:extLst>
              <a:ext uri="{FF2B5EF4-FFF2-40B4-BE49-F238E27FC236}">
                <a16:creationId xmlns:a16="http://schemas.microsoft.com/office/drawing/2014/main" id="{8B53182A-307A-4889-833F-D37A1A465FD5}"/>
              </a:ext>
            </a:extLst>
          </p:cNvPr>
          <p:cNvPicPr>
            <a:picLocks noChangeAspect="1"/>
          </p:cNvPicPr>
          <p:nvPr/>
        </p:nvPicPr>
        <p:blipFill rotWithShape="1">
          <a:blip r:embed="rId2">
            <a:extLst>
              <a:ext uri="{28A0092B-C50C-407E-A947-70E740481C1C}">
                <a14:useLocalDpi xmlns:a14="http://schemas.microsoft.com/office/drawing/2010/main" val="0"/>
              </a:ext>
            </a:extLst>
          </a:blip>
          <a:srcRect l="9067" t="26274" r="20298" b="26915"/>
          <a:stretch/>
        </p:blipFill>
        <p:spPr>
          <a:xfrm>
            <a:off x="284596" y="2201202"/>
            <a:ext cx="10347674" cy="3416800"/>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9676262" y="5090614"/>
            <a:ext cx="7369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379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94D1DAC-3947-43D5-BC7C-A93B8530AC0D}"/>
              </a:ext>
            </a:extLst>
          </p:cNvPr>
          <p:cNvPicPr>
            <a:picLocks noChangeAspect="1"/>
          </p:cNvPicPr>
          <p:nvPr/>
        </p:nvPicPr>
        <p:blipFill rotWithShape="1">
          <a:blip r:embed="rId2">
            <a:extLst>
              <a:ext uri="{28A0092B-C50C-407E-A947-70E740481C1C}">
                <a14:useLocalDpi xmlns:a14="http://schemas.microsoft.com/office/drawing/2010/main" val="0"/>
              </a:ext>
            </a:extLst>
          </a:blip>
          <a:srcRect l="20843" t="15410" r="30494" b="47369"/>
          <a:stretch/>
        </p:blipFill>
        <p:spPr>
          <a:xfrm>
            <a:off x="2263862" y="2117282"/>
            <a:ext cx="7664275" cy="2623435"/>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4450316" y="3407733"/>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2" name="Oval 11">
            <a:extLst>
              <a:ext uri="{FF2B5EF4-FFF2-40B4-BE49-F238E27FC236}">
                <a16:creationId xmlns:a16="http://schemas.microsoft.com/office/drawing/2014/main" id="{5F486511-02AC-4AA3-8857-8E81288F9DCA}"/>
              </a:ext>
            </a:extLst>
          </p:cNvPr>
          <p:cNvSpPr/>
          <p:nvPr/>
        </p:nvSpPr>
        <p:spPr>
          <a:xfrm>
            <a:off x="8396755" y="624193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1D8A45D-6340-4BA7-BCB0-7F5C6B0C7E6F}"/>
              </a:ext>
            </a:extLst>
          </p:cNvPr>
          <p:cNvGrpSpPr/>
          <p:nvPr/>
        </p:nvGrpSpPr>
        <p:grpSpPr>
          <a:xfrm>
            <a:off x="2137163" y="1412679"/>
            <a:ext cx="7103090" cy="5206074"/>
            <a:chOff x="2137163" y="1412679"/>
            <a:chExt cx="7103090" cy="5206074"/>
          </a:xfrm>
        </p:grpSpPr>
        <p:pic>
          <p:nvPicPr>
            <p:cNvPr id="3" name="Picture 2" descr="A screenshot of a cell phone&#10;&#10;Description generated with very high confidence">
              <a:extLst>
                <a:ext uri="{FF2B5EF4-FFF2-40B4-BE49-F238E27FC236}">
                  <a16:creationId xmlns:a16="http://schemas.microsoft.com/office/drawing/2014/main" id="{0805DE9B-9FD7-4E6F-8FE2-256C08964F7E}"/>
                </a:ext>
              </a:extLst>
            </p:cNvPr>
            <p:cNvPicPr>
              <a:picLocks noChangeAspect="1"/>
            </p:cNvPicPr>
            <p:nvPr/>
          </p:nvPicPr>
          <p:blipFill rotWithShape="1">
            <a:blip r:embed="rId3">
              <a:extLst>
                <a:ext uri="{28A0092B-C50C-407E-A947-70E740481C1C}">
                  <a14:useLocalDpi xmlns:a14="http://schemas.microsoft.com/office/drawing/2010/main" val="0"/>
                </a:ext>
              </a:extLst>
            </a:blip>
            <a:srcRect l="23056" t="10041" r="23144" b="8717"/>
            <a:stretch/>
          </p:blipFill>
          <p:spPr>
            <a:xfrm>
              <a:off x="2137163" y="1412679"/>
              <a:ext cx="7103090" cy="5206074"/>
            </a:xfrm>
            <a:prstGeom prst="rect">
              <a:avLst/>
            </a:prstGeom>
            <a:ln>
              <a:solidFill>
                <a:schemeClr val="tx1"/>
              </a:solidFill>
            </a:ln>
          </p:spPr>
        </p:pic>
        <p:pic>
          <p:nvPicPr>
            <p:cNvPr id="8" name="Picture 7" descr="A screenshot of a cell phone&#10;&#10;Description generated with very high confidence">
              <a:extLst>
                <a:ext uri="{FF2B5EF4-FFF2-40B4-BE49-F238E27FC236}">
                  <a16:creationId xmlns:a16="http://schemas.microsoft.com/office/drawing/2014/main" id="{99A5F5BF-AFAE-4661-ADB8-C2C1CE78C62B}"/>
                </a:ext>
              </a:extLst>
            </p:cNvPr>
            <p:cNvPicPr>
              <a:picLocks noChangeAspect="1"/>
            </p:cNvPicPr>
            <p:nvPr/>
          </p:nvPicPr>
          <p:blipFill rotWithShape="1">
            <a:blip r:embed="rId4">
              <a:extLst>
                <a:ext uri="{28A0092B-C50C-407E-A947-70E740481C1C}">
                  <a14:useLocalDpi xmlns:a14="http://schemas.microsoft.com/office/drawing/2010/main" val="0"/>
                </a:ext>
              </a:extLst>
            </a:blip>
            <a:srcRect l="24210" t="50000" r="26381" b="43495"/>
            <a:stretch/>
          </p:blipFill>
          <p:spPr>
            <a:xfrm>
              <a:off x="2298692" y="3891677"/>
              <a:ext cx="6523089" cy="399943"/>
            </a:xfrm>
            <a:prstGeom prst="rect">
              <a:avLst/>
            </a:prstGeom>
          </p:spPr>
        </p:pic>
      </p:grpSp>
    </p:spTree>
    <p:extLst>
      <p:ext uri="{BB962C8B-B14F-4D97-AF65-F5344CB8AC3E}">
        <p14:creationId xmlns:p14="http://schemas.microsoft.com/office/powerpoint/2010/main" val="3449467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83A5B363-87CE-4F1B-B8AE-AA8890CC1421}"/>
              </a:ext>
            </a:extLst>
          </p:cNvPr>
          <p:cNvPicPr>
            <a:picLocks noChangeAspect="1"/>
          </p:cNvPicPr>
          <p:nvPr/>
        </p:nvPicPr>
        <p:blipFill rotWithShape="1">
          <a:blip r:embed="rId4">
            <a:extLst>
              <a:ext uri="{28A0092B-C50C-407E-A947-70E740481C1C}">
                <a14:useLocalDpi xmlns:a14="http://schemas.microsoft.com/office/drawing/2010/main" val="0"/>
              </a:ext>
            </a:extLst>
          </a:blip>
          <a:srcRect l="87558" r="557" b="76472"/>
          <a:stretch/>
        </p:blipFill>
        <p:spPr>
          <a:xfrm>
            <a:off x="3200990" y="2043913"/>
            <a:ext cx="3859619" cy="277017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2" name="Oval 11">
            <a:extLst>
              <a:ext uri="{FF2B5EF4-FFF2-40B4-BE49-F238E27FC236}">
                <a16:creationId xmlns:a16="http://schemas.microsoft.com/office/drawing/2014/main" id="{8BD934A6-A801-4E72-826F-E480AD6F7870}"/>
              </a:ext>
            </a:extLst>
          </p:cNvPr>
          <p:cNvSpPr/>
          <p:nvPr/>
        </p:nvSpPr>
        <p:spPr>
          <a:xfrm>
            <a:off x="3757776" y="3386467"/>
            <a:ext cx="3302833" cy="89845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6850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075" y="202169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2830682" y="3280005"/>
            <a:ext cx="3038490" cy="124946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8E57929D-54E4-4BD0-B8B0-F00DA6237295}"/>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6266C20A-40D1-4F56-B475-58ABFE7437BA}"/>
              </a:ext>
            </a:extLst>
          </p:cNvPr>
          <p:cNvPicPr>
            <a:picLocks noChangeAspect="1"/>
          </p:cNvPicPr>
          <p:nvPr/>
        </p:nvPicPr>
        <p:blipFill rotWithShape="1">
          <a:blip r:embed="rId2">
            <a:extLst>
              <a:ext uri="{28A0092B-C50C-407E-A947-70E740481C1C}">
                <a14:useLocalDpi xmlns:a14="http://schemas.microsoft.com/office/drawing/2010/main" val="0"/>
              </a:ext>
            </a:extLst>
          </a:blip>
          <a:srcRect t="18821" r="9651" b="24186"/>
          <a:stretch/>
        </p:blipFill>
        <p:spPr>
          <a:xfrm>
            <a:off x="588335" y="2151486"/>
            <a:ext cx="11015330" cy="3274828"/>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8726514" y="3552961"/>
            <a:ext cx="3051503" cy="103268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211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5E886163-3118-4B93-8554-14F6D5EFA252}"/>
              </a:ext>
            </a:extLst>
          </p:cNvPr>
          <p:cNvPicPr>
            <a:picLocks noChangeAspect="1"/>
          </p:cNvPicPr>
          <p:nvPr/>
        </p:nvPicPr>
        <p:blipFill rotWithShape="1">
          <a:blip r:embed="rId2">
            <a:extLst>
              <a:ext uri="{28A0092B-C50C-407E-A947-70E740481C1C}">
                <a14:useLocalDpi xmlns:a14="http://schemas.microsoft.com/office/drawing/2010/main" val="0"/>
              </a:ext>
            </a:extLst>
          </a:blip>
          <a:srcRect l="30967" t="15335" r="32948" b="12269"/>
          <a:stretch/>
        </p:blipFill>
        <p:spPr>
          <a:xfrm>
            <a:off x="6016010" y="1317232"/>
            <a:ext cx="4856672" cy="5245873"/>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9267223"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E6422A-0F21-4F97-BA03-27E99DBF47DE}"/>
              </a:ext>
            </a:extLst>
          </p:cNvPr>
          <p:cNvSpPr/>
          <p:nvPr/>
        </p:nvSpPr>
        <p:spPr>
          <a:xfrm>
            <a:off x="6096206"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FBD7F023-5225-493B-8F5B-0787D6C352C8}"/>
              </a:ext>
            </a:extLst>
          </p:cNvPr>
          <p:cNvCxnSpPr>
            <a:cxnSpLocks/>
          </p:cNvCxnSpPr>
          <p:nvPr/>
        </p:nvCxnSpPr>
        <p:spPr>
          <a:xfrm flipV="1">
            <a:off x="3009014" y="3921345"/>
            <a:ext cx="3171069"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49565F1-07C3-486C-BDAA-E1597686D0BE}"/>
              </a:ext>
            </a:extLst>
          </p:cNvPr>
          <p:cNvCxnSpPr>
            <a:cxnSpLocks/>
          </p:cNvCxnSpPr>
          <p:nvPr/>
        </p:nvCxnSpPr>
        <p:spPr>
          <a:xfrm>
            <a:off x="3243540" y="3225917"/>
            <a:ext cx="2936543"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F30E44-E34D-4503-9366-4C36963F6890}"/>
              </a:ext>
            </a:extLst>
          </p:cNvPr>
          <p:cNvCxnSpPr>
            <a:cxnSpLocks/>
          </p:cNvCxnSpPr>
          <p:nvPr/>
        </p:nvCxnSpPr>
        <p:spPr>
          <a:xfrm flipV="1">
            <a:off x="4162097" y="2154623"/>
            <a:ext cx="2017986" cy="58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9C0E95D-077E-41B1-AB18-AF5440B63063}"/>
              </a:ext>
            </a:extLst>
          </p:cNvPr>
          <p:cNvSpPr txBox="1"/>
          <p:nvPr/>
        </p:nvSpPr>
        <p:spPr>
          <a:xfrm>
            <a:off x="435737" y="1797186"/>
            <a:ext cx="3726360" cy="830997"/>
          </a:xfrm>
          <a:prstGeom prst="rect">
            <a:avLst/>
          </a:prstGeom>
          <a:noFill/>
        </p:spPr>
        <p:txBody>
          <a:bodyPr wrap="square" rtlCol="0">
            <a:spAutoFit/>
          </a:bodyPr>
          <a:lstStyle/>
          <a:p>
            <a:r>
              <a:rPr lang="en-US" sz="2400" dirty="0">
                <a:solidFill>
                  <a:srgbClr val="FF0000"/>
                </a:solidFill>
              </a:rPr>
              <a:t>Give your data source a name</a:t>
            </a:r>
          </a:p>
        </p:txBody>
      </p:sp>
      <p:sp>
        <p:nvSpPr>
          <p:cNvPr id="7" name="TextBox 6">
            <a:extLst>
              <a:ext uri="{FF2B5EF4-FFF2-40B4-BE49-F238E27FC236}">
                <a16:creationId xmlns:a16="http://schemas.microsoft.com/office/drawing/2014/main" id="{CD954829-A7A9-43B2-B2C0-78C1A2159DF8}"/>
              </a:ext>
            </a:extLst>
          </p:cNvPr>
          <p:cNvSpPr txBox="1"/>
          <p:nvPr/>
        </p:nvSpPr>
        <p:spPr>
          <a:xfrm>
            <a:off x="435738" y="2625752"/>
            <a:ext cx="2807802"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8" name="Straight Arrow Connector 7">
            <a:extLst>
              <a:ext uri="{FF2B5EF4-FFF2-40B4-BE49-F238E27FC236}">
                <a16:creationId xmlns:a16="http://schemas.microsoft.com/office/drawing/2014/main" id="{1CB1D062-B50D-42D5-B73B-53C40CECD792}"/>
              </a:ext>
            </a:extLst>
          </p:cNvPr>
          <p:cNvCxnSpPr>
            <a:cxnSpLocks/>
          </p:cNvCxnSpPr>
          <p:nvPr/>
        </p:nvCxnSpPr>
        <p:spPr>
          <a:xfrm flipV="1">
            <a:off x="3009014" y="4544071"/>
            <a:ext cx="3213111"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3641CA-099F-4C50-926E-56020AA4B45B}"/>
              </a:ext>
            </a:extLst>
          </p:cNvPr>
          <p:cNvSpPr txBox="1"/>
          <p:nvPr/>
        </p:nvSpPr>
        <p:spPr>
          <a:xfrm>
            <a:off x="435737" y="4183610"/>
            <a:ext cx="2573277"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24" name="Straight Arrow Connector 23">
            <a:extLst>
              <a:ext uri="{FF2B5EF4-FFF2-40B4-BE49-F238E27FC236}">
                <a16:creationId xmlns:a16="http://schemas.microsoft.com/office/drawing/2014/main" id="{5E241B2E-D549-4913-82A5-2AF2997F927E}"/>
              </a:ext>
            </a:extLst>
          </p:cNvPr>
          <p:cNvCxnSpPr>
            <a:cxnSpLocks/>
          </p:cNvCxnSpPr>
          <p:nvPr/>
        </p:nvCxnSpPr>
        <p:spPr>
          <a:xfrm>
            <a:off x="3009014" y="4783775"/>
            <a:ext cx="3213111"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B843C5-7E8A-4F49-95B8-C61DD580C5DF}"/>
              </a:ext>
            </a:extLst>
          </p:cNvPr>
          <p:cNvCxnSpPr>
            <a:cxnSpLocks/>
          </p:cNvCxnSpPr>
          <p:nvPr/>
        </p:nvCxnSpPr>
        <p:spPr>
          <a:xfrm>
            <a:off x="3009014" y="4783775"/>
            <a:ext cx="3213111"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2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112B988-56F8-47AA-A8CE-3FDA3F44FFE1}"/>
              </a:ext>
            </a:extLst>
          </p:cNvPr>
          <p:cNvPicPr>
            <a:picLocks noChangeAspect="1"/>
          </p:cNvPicPr>
          <p:nvPr/>
        </p:nvPicPr>
        <p:blipFill rotWithShape="1">
          <a:blip r:embed="rId2">
            <a:extLst>
              <a:ext uri="{28A0092B-C50C-407E-A947-70E740481C1C}">
                <a14:useLocalDpi xmlns:a14="http://schemas.microsoft.com/office/drawing/2010/main" val="0"/>
              </a:ext>
            </a:extLst>
          </a:blip>
          <a:srcRect l="8843" t="3506" r="13412" b="14894"/>
          <a:stretch/>
        </p:blipFill>
        <p:spPr>
          <a:xfrm>
            <a:off x="3243539" y="1623940"/>
            <a:ext cx="5800299" cy="468376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532429" y="5827880"/>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14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2ACA8351-BDBE-40C5-A0A1-6C37D039E3F6}"/>
              </a:ext>
            </a:extLst>
          </p:cNvPr>
          <p:cNvPicPr>
            <a:picLocks noChangeAspect="1"/>
          </p:cNvPicPr>
          <p:nvPr/>
        </p:nvPicPr>
        <p:blipFill rotWithShape="1">
          <a:blip r:embed="rId2">
            <a:extLst>
              <a:ext uri="{28A0092B-C50C-407E-A947-70E740481C1C}">
                <a14:useLocalDpi xmlns:a14="http://schemas.microsoft.com/office/drawing/2010/main" val="0"/>
              </a:ext>
            </a:extLst>
          </a:blip>
          <a:srcRect l="32015" t="16963" r="28358" b="43277"/>
          <a:stretch/>
        </p:blipFill>
        <p:spPr>
          <a:xfrm>
            <a:off x="2274247" y="2028826"/>
            <a:ext cx="7643505" cy="379905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970294" y="5049958"/>
            <a:ext cx="1851040" cy="5729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179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21DA65ED-629B-488E-ADBB-7C9A0354F114}"/>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40138" b="52463"/>
          <a:stretch/>
        </p:blipFill>
        <p:spPr>
          <a:xfrm>
            <a:off x="1616439" y="2080046"/>
            <a:ext cx="8959121" cy="4176852"/>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486291"/>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12" name="Straight Arrow Connector 11">
            <a:extLst>
              <a:ext uri="{FF2B5EF4-FFF2-40B4-BE49-F238E27FC236}">
                <a16:creationId xmlns:a16="http://schemas.microsoft.com/office/drawing/2014/main" id="{6D262D31-07DE-4D62-85BA-D1665DD7E687}"/>
              </a:ext>
            </a:extLst>
          </p:cNvPr>
          <p:cNvCxnSpPr>
            <a:cxnSpLocks/>
          </p:cNvCxnSpPr>
          <p:nvPr/>
        </p:nvCxnSpPr>
        <p:spPr>
          <a:xfrm flipH="1">
            <a:off x="2809461" y="1913719"/>
            <a:ext cx="581742" cy="3451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flipH="1">
            <a:off x="3100332" y="1945723"/>
            <a:ext cx="290871" cy="12347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75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F7E1605-4C35-4B2B-A3CC-5DE1279E3946}"/>
              </a:ext>
            </a:extLst>
          </p:cNvPr>
          <p:cNvPicPr>
            <a:picLocks noChangeAspect="1"/>
          </p:cNvPicPr>
          <p:nvPr/>
        </p:nvPicPr>
        <p:blipFill rotWithShape="1">
          <a:blip r:embed="rId2">
            <a:extLst>
              <a:ext uri="{28A0092B-C50C-407E-A947-70E740481C1C}">
                <a14:useLocalDpi xmlns:a14="http://schemas.microsoft.com/office/drawing/2010/main" val="0"/>
              </a:ext>
            </a:extLst>
          </a:blip>
          <a:srcRect r="34348" b="39629"/>
          <a:stretch/>
        </p:blipFill>
        <p:spPr>
          <a:xfrm>
            <a:off x="821796" y="2086285"/>
            <a:ext cx="10491712" cy="3968681"/>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526048"/>
            <a:ext cx="5718629" cy="461665"/>
          </a:xfrm>
          <a:prstGeom prst="rect">
            <a:avLst/>
          </a:prstGeom>
          <a:noFill/>
        </p:spPr>
        <p:txBody>
          <a:bodyPr wrap="square" rtlCol="0">
            <a:spAutoFit/>
          </a:bodyPr>
          <a:lstStyle/>
          <a:p>
            <a:r>
              <a:rPr lang="en-US" sz="2400" dirty="0">
                <a:solidFill>
                  <a:srgbClr val="FF0000"/>
                </a:solidFill>
              </a:rPr>
              <a:t>Enter title</a:t>
            </a:r>
          </a:p>
        </p:txBody>
      </p: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a:off x="3391204" y="1945723"/>
            <a:ext cx="880809" cy="12828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809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E8438D74-8DBB-48EE-93B2-D5783394A646}"/>
              </a:ext>
            </a:extLst>
          </p:cNvPr>
          <p:cNvPicPr>
            <a:picLocks noChangeAspect="1"/>
          </p:cNvPicPr>
          <p:nvPr/>
        </p:nvPicPr>
        <p:blipFill rotWithShape="1">
          <a:blip r:embed="rId3">
            <a:extLst>
              <a:ext uri="{28A0092B-C50C-407E-A947-70E740481C1C}">
                <a14:useLocalDpi xmlns:a14="http://schemas.microsoft.com/office/drawing/2010/main" val="0"/>
              </a:ext>
            </a:extLst>
          </a:blip>
          <a:srcRect t="-77" r="32993" b="19538"/>
          <a:stretch/>
        </p:blipFill>
        <p:spPr>
          <a:xfrm>
            <a:off x="2382852" y="1604801"/>
            <a:ext cx="7426296" cy="5013952"/>
          </a:xfrm>
          <a:prstGeom prst="rect">
            <a:avLst/>
          </a:prstGeom>
        </p:spPr>
      </p:pic>
      <p:sp>
        <p:nvSpPr>
          <p:cNvPr id="12" name="TextBox 11">
            <a:extLst>
              <a:ext uri="{FF2B5EF4-FFF2-40B4-BE49-F238E27FC236}">
                <a16:creationId xmlns:a16="http://schemas.microsoft.com/office/drawing/2014/main" id="{DF92A9D3-55C6-4688-9EF2-5CC26E35BEF1}"/>
              </a:ext>
            </a:extLst>
          </p:cNvPr>
          <p:cNvSpPr txBox="1"/>
          <p:nvPr/>
        </p:nvSpPr>
        <p:spPr>
          <a:xfrm>
            <a:off x="197310" y="3800057"/>
            <a:ext cx="1976047" cy="1200329"/>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16" name="Straight Arrow Connector 15">
            <a:extLst>
              <a:ext uri="{FF2B5EF4-FFF2-40B4-BE49-F238E27FC236}">
                <a16:creationId xmlns:a16="http://schemas.microsoft.com/office/drawing/2014/main" id="{417F0705-6E99-4478-ACD7-AE3378C8FE6B}"/>
              </a:ext>
            </a:extLst>
          </p:cNvPr>
          <p:cNvCxnSpPr>
            <a:cxnSpLocks/>
            <a:stCxn id="12" idx="3"/>
          </p:cNvCxnSpPr>
          <p:nvPr/>
        </p:nvCxnSpPr>
        <p:spPr>
          <a:xfrm flipV="1">
            <a:off x="2173357" y="4071196"/>
            <a:ext cx="1070182" cy="329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00012C-BFCE-481E-BE01-F609ABA73CCC}"/>
              </a:ext>
            </a:extLst>
          </p:cNvPr>
          <p:cNvCxnSpPr>
            <a:cxnSpLocks/>
            <a:stCxn id="12" idx="3"/>
          </p:cNvCxnSpPr>
          <p:nvPr/>
        </p:nvCxnSpPr>
        <p:spPr>
          <a:xfrm>
            <a:off x="2173357" y="4400222"/>
            <a:ext cx="1070182" cy="13933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131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F799FA81-78F8-4048-ADBC-F1F61FC8C918}"/>
              </a:ext>
            </a:extLst>
          </p:cNvPr>
          <p:cNvPicPr>
            <a:picLocks noChangeAspect="1"/>
          </p:cNvPicPr>
          <p:nvPr/>
        </p:nvPicPr>
        <p:blipFill rotWithShape="1">
          <a:blip r:embed="rId3">
            <a:extLst>
              <a:ext uri="{28A0092B-C50C-407E-A947-70E740481C1C}">
                <a14:useLocalDpi xmlns:a14="http://schemas.microsoft.com/office/drawing/2010/main" val="0"/>
              </a:ext>
            </a:extLst>
          </a:blip>
          <a:srcRect l="5249" t="8360" r="25044" b="17722"/>
          <a:stretch/>
        </p:blipFill>
        <p:spPr>
          <a:xfrm>
            <a:off x="2708448" y="1536557"/>
            <a:ext cx="7366309" cy="5069278"/>
          </a:xfrm>
          <a:prstGeom prst="rect">
            <a:avLst/>
          </a:prstGeom>
          <a:ln>
            <a:solidFill>
              <a:schemeClr val="tx1"/>
            </a:solidFill>
          </a:ln>
        </p:spPr>
      </p:pic>
      <p:sp>
        <p:nvSpPr>
          <p:cNvPr id="17" name="TextBox 16">
            <a:extLst>
              <a:ext uri="{FF2B5EF4-FFF2-40B4-BE49-F238E27FC236}">
                <a16:creationId xmlns:a16="http://schemas.microsoft.com/office/drawing/2014/main" id="{4770B449-2178-4B6C-AA44-3D9C96BA49C2}"/>
              </a:ext>
            </a:extLst>
          </p:cNvPr>
          <p:cNvSpPr txBox="1"/>
          <p:nvPr/>
        </p:nvSpPr>
        <p:spPr>
          <a:xfrm>
            <a:off x="440267" y="1851056"/>
            <a:ext cx="1918620" cy="1569660"/>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9" name="Straight Arrow Connector 18">
            <a:extLst>
              <a:ext uri="{FF2B5EF4-FFF2-40B4-BE49-F238E27FC236}">
                <a16:creationId xmlns:a16="http://schemas.microsoft.com/office/drawing/2014/main" id="{EF53A5C2-C4FC-4996-AA55-BDF0FE7C6C41}"/>
              </a:ext>
            </a:extLst>
          </p:cNvPr>
          <p:cNvCxnSpPr>
            <a:cxnSpLocks/>
            <a:stCxn id="17" idx="3"/>
          </p:cNvCxnSpPr>
          <p:nvPr/>
        </p:nvCxnSpPr>
        <p:spPr>
          <a:xfrm>
            <a:off x="2358887" y="2635886"/>
            <a:ext cx="3860948" cy="31577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446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generated with very high confidence">
            <a:extLst>
              <a:ext uri="{FF2B5EF4-FFF2-40B4-BE49-F238E27FC236}">
                <a16:creationId xmlns:a16="http://schemas.microsoft.com/office/drawing/2014/main" id="{860C8643-9D65-4BF4-B883-F594510E76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669" b="7089"/>
          <a:stretch/>
        </p:blipFill>
        <p:spPr>
          <a:xfrm>
            <a:off x="2951892" y="1569485"/>
            <a:ext cx="6288215" cy="5150937"/>
          </a:xfrm>
        </p:spPr>
      </p:pic>
      <p:sp>
        <p:nvSpPr>
          <p:cNvPr id="6" name="TextBox 5">
            <a:extLst>
              <a:ext uri="{FF2B5EF4-FFF2-40B4-BE49-F238E27FC236}">
                <a16:creationId xmlns:a16="http://schemas.microsoft.com/office/drawing/2014/main" id="{622076E3-3EA3-4D93-B870-985838C0F14C}"/>
              </a:ext>
            </a:extLst>
          </p:cNvPr>
          <p:cNvSpPr txBox="1"/>
          <p:nvPr/>
        </p:nvSpPr>
        <p:spPr>
          <a:xfrm>
            <a:off x="0" y="2313111"/>
            <a:ext cx="3111477" cy="1200329"/>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5130800" y="2528963"/>
            <a:ext cx="1733079" cy="81649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9243223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97BC8785-ED53-424A-B347-89708A82D8F9}"/>
              </a:ext>
            </a:extLst>
          </p:cNvPr>
          <p:cNvPicPr>
            <a:picLocks noChangeAspect="1"/>
          </p:cNvPicPr>
          <p:nvPr/>
        </p:nvPicPr>
        <p:blipFill rotWithShape="1">
          <a:blip r:embed="rId2">
            <a:extLst>
              <a:ext uri="{28A0092B-C50C-407E-A947-70E740481C1C}">
                <a14:useLocalDpi xmlns:a14="http://schemas.microsoft.com/office/drawing/2010/main" val="0"/>
              </a:ext>
            </a:extLst>
          </a:blip>
          <a:srcRect l="5202" t="33946" r="21157" b="-1836"/>
          <a:stretch/>
        </p:blipFill>
        <p:spPr>
          <a:xfrm>
            <a:off x="2120348" y="1866376"/>
            <a:ext cx="7951304" cy="4655855"/>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878505" y="1418282"/>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1749285" y="4386471"/>
            <a:ext cx="2756453" cy="225444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96005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AEDCD-919A-4313-8E23-C0A3E3E29C88}"/>
              </a:ext>
            </a:extLst>
          </p:cNvPr>
          <p:cNvPicPr>
            <a:picLocks noChangeAspect="1"/>
          </p:cNvPicPr>
          <p:nvPr/>
        </p:nvPicPr>
        <p:blipFill rotWithShape="1">
          <a:blip r:embed="rId2"/>
          <a:srcRect b="14942"/>
          <a:stretch/>
        </p:blipFill>
        <p:spPr>
          <a:xfrm>
            <a:off x="671327" y="1608516"/>
            <a:ext cx="10921574" cy="4535982"/>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7497090" y="4655215"/>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11" name="TextBox 10">
            <a:extLst>
              <a:ext uri="{FF2B5EF4-FFF2-40B4-BE49-F238E27FC236}">
                <a16:creationId xmlns:a16="http://schemas.microsoft.com/office/drawing/2014/main" id="{16184C68-44C6-4EF9-8E16-1C7D63CAD1A0}"/>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894541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36354DD5-850B-4502-861D-1946E23EF14A}"/>
              </a:ext>
            </a:extLst>
          </p:cNvPr>
          <p:cNvPicPr>
            <a:picLocks noChangeAspect="1"/>
          </p:cNvPicPr>
          <p:nvPr/>
        </p:nvPicPr>
        <p:blipFill rotWithShape="1">
          <a:blip r:embed="rId2">
            <a:extLst>
              <a:ext uri="{28A0092B-C50C-407E-A947-70E740481C1C}">
                <a14:useLocalDpi xmlns:a14="http://schemas.microsoft.com/office/drawing/2010/main" val="0"/>
              </a:ext>
            </a:extLst>
          </a:blip>
          <a:srcRect l="68913" t="543" b="70937"/>
          <a:stretch/>
        </p:blipFill>
        <p:spPr>
          <a:xfrm>
            <a:off x="3578087" y="2308278"/>
            <a:ext cx="5035826" cy="224144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6952202" y="2766827"/>
            <a:ext cx="1449675"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01A99C6-C7E8-49A0-BE3E-9C7821933335}"/>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t="3518" r="25726" b="57821"/>
          <a:stretch/>
        </p:blipFill>
        <p:spPr>
          <a:xfrm>
            <a:off x="3801162" y="2737259"/>
            <a:ext cx="4589676" cy="257646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693590" y="219644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6860007" y="4820899"/>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2D51F1B5-143A-49C4-BD06-8F154B61E665}"/>
              </a:ext>
            </a:extLst>
          </p:cNvPr>
          <p:cNvPicPr>
            <a:picLocks noChangeAspect="1"/>
          </p:cNvPicPr>
          <p:nvPr/>
        </p:nvPicPr>
        <p:blipFill rotWithShape="1">
          <a:blip r:embed="rId2">
            <a:extLst>
              <a:ext uri="{28A0092B-C50C-407E-A947-70E740481C1C}">
                <a14:useLocalDpi xmlns:a14="http://schemas.microsoft.com/office/drawing/2010/main" val="0"/>
              </a:ext>
            </a:extLst>
          </a:blip>
          <a:srcRect l="5154" r="29565" b="19033"/>
          <a:stretch/>
        </p:blipFill>
        <p:spPr>
          <a:xfrm>
            <a:off x="2001080" y="1687805"/>
            <a:ext cx="7959116" cy="474176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921370" y="1231138"/>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976870" y="4590143"/>
            <a:ext cx="869497" cy="44515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5064737" y="2586265"/>
            <a:ext cx="4675612" cy="209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vert="horz" lIns="91440" tIns="45720" rIns="91440" bIns="45720" rtlCol="0" anchor="t">
            <a:normAutofit/>
          </a:bodyPr>
          <a:lstStyle/>
          <a:p>
            <a:pPr lvl="1"/>
            <a:r>
              <a:rPr lang="en-US" sz="2600" dirty="0"/>
              <a:t>Create </a:t>
            </a:r>
            <a:r>
              <a:rPr lang="en-US" sz="260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r>
              <a:rPr lang="en-US" sz="2600"/>
              <a:t>Create More Analyses</a:t>
            </a:r>
            <a:endParaRPr lang="en-US" sz="2600" dirty="0"/>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AEE3FDC9-A3AC-4E8A-A484-0C8927CC850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912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4339650"/>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solidFill>
                  <a:srgbClr val="FF0000"/>
                </a:solidFill>
              </a:rPr>
              <a:t>      DynamoDB Table*</a:t>
            </a:r>
          </a:p>
          <a:p>
            <a:r>
              <a:rPr lang="en-US" sz="2400" dirty="0"/>
              <a:t>	Glue Job</a:t>
            </a:r>
          </a:p>
          <a:p>
            <a:r>
              <a:rPr lang="en-US" sz="2400" dirty="0"/>
              <a:t>	Glue Database</a:t>
            </a:r>
          </a:p>
          <a:p>
            <a:r>
              <a:rPr lang="en-US" sz="2400" dirty="0"/>
              <a:t>	Glue Table</a:t>
            </a:r>
          </a:p>
          <a:p>
            <a:r>
              <a:rPr lang="en-US" sz="2400" dirty="0"/>
              <a:t>	Glue Connection</a:t>
            </a:r>
          </a:p>
          <a:p>
            <a:r>
              <a:rPr lang="en-US" sz="2400" dirty="0"/>
              <a:t>	Lambda</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0669D-79C6-4B9A-B0CF-55CC570B3448}"/>
              </a:ext>
            </a:extLst>
          </p:cNvPr>
          <p:cNvPicPr>
            <a:picLocks noChangeAspect="1"/>
          </p:cNvPicPr>
          <p:nvPr/>
        </p:nvPicPr>
        <p:blipFill rotWithShape="1">
          <a:blip r:embed="rId2"/>
          <a:srcRect t="4896"/>
          <a:stretch/>
        </p:blipFill>
        <p:spPr>
          <a:xfrm>
            <a:off x="1457501" y="1524435"/>
            <a:ext cx="9096375" cy="5299291"/>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39" name="Oval 38">
            <a:extLst>
              <a:ext uri="{FF2B5EF4-FFF2-40B4-BE49-F238E27FC236}">
                <a16:creationId xmlns:a16="http://schemas.microsoft.com/office/drawing/2014/main" id="{EA66084A-EDB9-49A3-960D-EDE762CD46B7}"/>
              </a:ext>
            </a:extLst>
          </p:cNvPr>
          <p:cNvSpPr/>
          <p:nvPr/>
        </p:nvSpPr>
        <p:spPr>
          <a:xfrm>
            <a:off x="6250047" y="4251622"/>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D9BC2123-6162-447F-9393-F04CF9792D5E}"/>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60289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B9A02-09DE-4BA3-9CB1-E968288065A5}"/>
              </a:ext>
            </a:extLst>
          </p:cNvPr>
          <p:cNvPicPr>
            <a:picLocks noChangeAspect="1"/>
          </p:cNvPicPr>
          <p:nvPr/>
        </p:nvPicPr>
        <p:blipFill rotWithShape="1">
          <a:blip r:embed="rId2"/>
          <a:srcRect b="22603"/>
          <a:stretch/>
        </p:blipFill>
        <p:spPr>
          <a:xfrm>
            <a:off x="1690687" y="1555750"/>
            <a:ext cx="8810625" cy="429791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9" name="Oval 8">
            <a:extLst>
              <a:ext uri="{FF2B5EF4-FFF2-40B4-BE49-F238E27FC236}">
                <a16:creationId xmlns:a16="http://schemas.microsoft.com/office/drawing/2014/main" id="{0B1DD173-EF83-4E92-9FBD-5BE8BC1CA742}"/>
              </a:ext>
            </a:extLst>
          </p:cNvPr>
          <p:cNvSpPr/>
          <p:nvPr/>
        </p:nvSpPr>
        <p:spPr>
          <a:xfrm>
            <a:off x="2593842" y="255353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E45EC1EE-AF7C-4DF1-8D20-F1DE2DB5A4E0}"/>
              </a:ext>
            </a:extLst>
          </p:cNvPr>
          <p:cNvPicPr>
            <a:picLocks noChangeAspect="1"/>
          </p:cNvPicPr>
          <p:nvPr/>
        </p:nvPicPr>
        <p:blipFill>
          <a:blip r:embed="rId3"/>
          <a:stretch>
            <a:fillRect/>
          </a:stretch>
        </p:blipFill>
        <p:spPr>
          <a:xfrm>
            <a:off x="3846287" y="1192978"/>
            <a:ext cx="7068456" cy="5647703"/>
          </a:xfrm>
          <a:prstGeom prst="rect">
            <a:avLst/>
          </a:prstGeom>
        </p:spPr>
      </p:pic>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8" name="Group 7">
            <a:extLst>
              <a:ext uri="{FF2B5EF4-FFF2-40B4-BE49-F238E27FC236}">
                <a16:creationId xmlns:a16="http://schemas.microsoft.com/office/drawing/2014/main" id="{28313B50-F551-4F83-BF73-5CF97BDA1D6A}"/>
              </a:ext>
            </a:extLst>
          </p:cNvPr>
          <p:cNvGrpSpPr/>
          <p:nvPr/>
        </p:nvGrpSpPr>
        <p:grpSpPr>
          <a:xfrm>
            <a:off x="921075" y="1966082"/>
            <a:ext cx="3020304" cy="461665"/>
            <a:chOff x="616275" y="2140253"/>
            <a:chExt cx="3083575" cy="461665"/>
          </a:xfrm>
        </p:grpSpPr>
        <p:cxnSp>
          <p:nvCxnSpPr>
            <p:cNvPr id="11" name="Straight Arrow Connector 10">
              <a:extLst>
                <a:ext uri="{FF2B5EF4-FFF2-40B4-BE49-F238E27FC236}">
                  <a16:creationId xmlns:a16="http://schemas.microsoft.com/office/drawing/2014/main" id="{2682C395-038A-4A81-9A23-18E288C5AD6A}"/>
                </a:ext>
              </a:extLst>
            </p:cNvPr>
            <p:cNvCxnSpPr>
              <a:cxnSpLocks/>
              <a:stCxn id="12" idx="3"/>
            </p:cNvCxnSpPr>
            <p:nvPr/>
          </p:nvCxnSpPr>
          <p:spPr>
            <a:xfrm>
              <a:off x="2988193" y="2371086"/>
              <a:ext cx="711657" cy="135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3BF006-2E8B-4174-B2DD-39819DAD393F}"/>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16" name="Group 15">
            <a:extLst>
              <a:ext uri="{FF2B5EF4-FFF2-40B4-BE49-F238E27FC236}">
                <a16:creationId xmlns:a16="http://schemas.microsoft.com/office/drawing/2014/main" id="{B438F96D-AD29-4CD8-B71F-2230C143D780}"/>
              </a:ext>
            </a:extLst>
          </p:cNvPr>
          <p:cNvGrpSpPr/>
          <p:nvPr/>
        </p:nvGrpSpPr>
        <p:grpSpPr>
          <a:xfrm>
            <a:off x="1278996" y="4229294"/>
            <a:ext cx="2775463" cy="461665"/>
            <a:chOff x="590992" y="4652389"/>
            <a:chExt cx="2775463" cy="461665"/>
          </a:xfrm>
        </p:grpSpPr>
        <p:cxnSp>
          <p:nvCxnSpPr>
            <p:cNvPr id="17" name="Straight Arrow Connector 16">
              <a:extLst>
                <a:ext uri="{FF2B5EF4-FFF2-40B4-BE49-F238E27FC236}">
                  <a16:creationId xmlns:a16="http://schemas.microsoft.com/office/drawing/2014/main" id="{57FEBC31-C348-4EE1-8C81-DA05471FB08C}"/>
                </a:ext>
              </a:extLst>
            </p:cNvPr>
            <p:cNvCxnSpPr>
              <a:cxnSpLocks/>
              <a:stCxn id="18" idx="3"/>
            </p:cNvCxnSpPr>
            <p:nvPr/>
          </p:nvCxnSpPr>
          <p:spPr>
            <a:xfrm>
              <a:off x="2129062" y="4883222"/>
              <a:ext cx="1237393" cy="620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8CFFDC-AFE0-4F7B-BB8C-09286E28404C}"/>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grpSp>
        <p:nvGrpSpPr>
          <p:cNvPr id="19" name="Group 18">
            <a:extLst>
              <a:ext uri="{FF2B5EF4-FFF2-40B4-BE49-F238E27FC236}">
                <a16:creationId xmlns:a16="http://schemas.microsoft.com/office/drawing/2014/main" id="{95E56DE9-C576-496B-BBE5-0BEE4483D350}"/>
              </a:ext>
            </a:extLst>
          </p:cNvPr>
          <p:cNvGrpSpPr/>
          <p:nvPr/>
        </p:nvGrpSpPr>
        <p:grpSpPr>
          <a:xfrm>
            <a:off x="953106" y="5379640"/>
            <a:ext cx="3104387" cy="830997"/>
            <a:chOff x="616275" y="5404157"/>
            <a:chExt cx="3104387" cy="830997"/>
          </a:xfrm>
        </p:grpSpPr>
        <p:sp>
          <p:nvSpPr>
            <p:cNvPr id="21" name="TextBox 20">
              <a:extLst>
                <a:ext uri="{FF2B5EF4-FFF2-40B4-BE49-F238E27FC236}">
                  <a16:creationId xmlns:a16="http://schemas.microsoft.com/office/drawing/2014/main" id="{4C5B75B6-E260-4A3A-9B3B-C48E4F2F4669}"/>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22" name="Straight Arrow Connector 21">
              <a:extLst>
                <a:ext uri="{FF2B5EF4-FFF2-40B4-BE49-F238E27FC236}">
                  <a16:creationId xmlns:a16="http://schemas.microsoft.com/office/drawing/2014/main" id="{FE63F772-E21C-4C48-B9E2-66456C72D1A5}"/>
                </a:ext>
              </a:extLst>
            </p:cNvPr>
            <p:cNvCxnSpPr>
              <a:cxnSpLocks/>
              <a:stCxn id="21" idx="3"/>
            </p:cNvCxnSpPr>
            <p:nvPr/>
          </p:nvCxnSpPr>
          <p:spPr>
            <a:xfrm flipV="1">
              <a:off x="2714920" y="5404157"/>
              <a:ext cx="1005742" cy="415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00446C2-16C8-46A7-BFA7-7FD990102215}"/>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40121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42B44-ADC8-450B-AC83-4B5DABBD80E6}"/>
              </a:ext>
            </a:extLst>
          </p:cNvPr>
          <p:cNvPicPr>
            <a:picLocks noChangeAspect="1"/>
          </p:cNvPicPr>
          <p:nvPr/>
        </p:nvPicPr>
        <p:blipFill rotWithShape="1">
          <a:blip r:embed="rId3"/>
          <a:srcRect l="4436" t="3174" r="8914" b="5651"/>
          <a:stretch/>
        </p:blipFill>
        <p:spPr>
          <a:xfrm>
            <a:off x="4091804" y="84219"/>
            <a:ext cx="7260326" cy="45233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0" name="Oval 19">
            <a:extLst>
              <a:ext uri="{FF2B5EF4-FFF2-40B4-BE49-F238E27FC236}">
                <a16:creationId xmlns:a16="http://schemas.microsoft.com/office/drawing/2014/main" id="{A0540AAA-7FBB-440D-91D1-C2165DA966DC}"/>
              </a:ext>
            </a:extLst>
          </p:cNvPr>
          <p:cNvSpPr/>
          <p:nvPr/>
        </p:nvSpPr>
        <p:spPr>
          <a:xfrm>
            <a:off x="7245384" y="148483"/>
            <a:ext cx="1173963" cy="47331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EF2198-BF25-48A1-A271-2BDFFE2F438A}"/>
              </a:ext>
            </a:extLst>
          </p:cNvPr>
          <p:cNvSpPr txBox="1"/>
          <p:nvPr/>
        </p:nvSpPr>
        <p:spPr>
          <a:xfrm>
            <a:off x="1219674" y="2298098"/>
            <a:ext cx="2534160" cy="461665"/>
          </a:xfrm>
          <a:prstGeom prst="rect">
            <a:avLst/>
          </a:prstGeom>
          <a:noFill/>
        </p:spPr>
        <p:txBody>
          <a:bodyPr wrap="square" rtlCol="0">
            <a:spAutoFit/>
          </a:bodyPr>
          <a:lstStyle/>
          <a:p>
            <a:r>
              <a:rPr lang="en-US" sz="2400" dirty="0">
                <a:solidFill>
                  <a:srgbClr val="FF0000"/>
                </a:solidFill>
                <a:latin typeface="+mj-lt"/>
              </a:rPr>
              <a:t>Unclick ‘Use defaults’</a:t>
            </a:r>
          </a:p>
        </p:txBody>
      </p:sp>
      <p:pic>
        <p:nvPicPr>
          <p:cNvPr id="3" name="Picture 2">
            <a:extLst>
              <a:ext uri="{FF2B5EF4-FFF2-40B4-BE49-F238E27FC236}">
                <a16:creationId xmlns:a16="http://schemas.microsoft.com/office/drawing/2014/main" id="{1A51E7FF-E913-43BF-A311-024AEA5AEC5F}"/>
              </a:ext>
            </a:extLst>
          </p:cNvPr>
          <p:cNvPicPr>
            <a:picLocks noChangeAspect="1"/>
          </p:cNvPicPr>
          <p:nvPr/>
        </p:nvPicPr>
        <p:blipFill rotWithShape="1">
          <a:blip r:embed="rId5"/>
          <a:srcRect t="54042" b="1"/>
          <a:stretch/>
        </p:blipFill>
        <p:spPr>
          <a:xfrm>
            <a:off x="4312602" y="4607519"/>
            <a:ext cx="7039528" cy="2135990"/>
          </a:xfrm>
          <a:prstGeom prst="rect">
            <a:avLst/>
          </a:prstGeom>
        </p:spPr>
      </p:pic>
      <p:cxnSp>
        <p:nvCxnSpPr>
          <p:cNvPr id="24" name="Straight Arrow Connector 23">
            <a:extLst>
              <a:ext uri="{FF2B5EF4-FFF2-40B4-BE49-F238E27FC236}">
                <a16:creationId xmlns:a16="http://schemas.microsoft.com/office/drawing/2014/main" id="{A6A903C2-1FD9-4126-AAA1-370267F57EF7}"/>
              </a:ext>
            </a:extLst>
          </p:cNvPr>
          <p:cNvCxnSpPr>
            <a:cxnSpLocks/>
          </p:cNvCxnSpPr>
          <p:nvPr/>
        </p:nvCxnSpPr>
        <p:spPr>
          <a:xfrm flipV="1">
            <a:off x="3474182" y="735724"/>
            <a:ext cx="3771202" cy="182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0223A3-50B1-4119-BE94-B9F7FAE3BAFE}"/>
              </a:ext>
            </a:extLst>
          </p:cNvPr>
          <p:cNvCxnSpPr>
            <a:cxnSpLocks/>
          </p:cNvCxnSpPr>
          <p:nvPr/>
        </p:nvCxnSpPr>
        <p:spPr>
          <a:xfrm>
            <a:off x="2865691" y="4804258"/>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04A12FA-6145-4394-BA7B-07846D1B1822}"/>
              </a:ext>
            </a:extLst>
          </p:cNvPr>
          <p:cNvSpPr txBox="1"/>
          <p:nvPr/>
        </p:nvSpPr>
        <p:spPr>
          <a:xfrm>
            <a:off x="972265" y="4398102"/>
            <a:ext cx="2534160" cy="830997"/>
          </a:xfrm>
          <a:prstGeom prst="rect">
            <a:avLst/>
          </a:prstGeom>
          <a:noFill/>
        </p:spPr>
        <p:txBody>
          <a:bodyPr wrap="square" rtlCol="0" anchor="t">
            <a:spAutoFit/>
          </a:bodyPr>
          <a:lstStyle/>
          <a:p>
            <a:r>
              <a:rPr lang="en-US" sz="2400" dirty="0">
                <a:solidFill>
                  <a:srgbClr val="FF0000"/>
                </a:solidFill>
                <a:latin typeface="+mj-lt"/>
              </a:rPr>
              <a:t>Change ‘Publicly </a:t>
            </a:r>
            <a:r>
              <a:rPr lang="en-US" sz="2400">
                <a:solidFill>
                  <a:srgbClr val="FF0000"/>
                </a:solidFill>
                <a:latin typeface="+mj-lt"/>
              </a:rPr>
              <a:t>Accessible</a:t>
            </a:r>
            <a:r>
              <a:rPr lang="en-US" sz="2400" dirty="0">
                <a:solidFill>
                  <a:srgbClr val="FF0000"/>
                </a:solidFill>
                <a:latin typeface="+mj-lt"/>
              </a:rPr>
              <a:t>’ to Yes</a:t>
            </a:r>
          </a:p>
        </p:txBody>
      </p:sp>
      <p:cxnSp>
        <p:nvCxnSpPr>
          <p:cNvPr id="4" name="Straight Arrow Connector 3">
            <a:extLst>
              <a:ext uri="{FF2B5EF4-FFF2-40B4-BE49-F238E27FC236}">
                <a16:creationId xmlns:a16="http://schemas.microsoft.com/office/drawing/2014/main" id="{2FFE3D35-EAD6-4AE5-A29E-DF70E1879F72}"/>
              </a:ext>
            </a:extLst>
          </p:cNvPr>
          <p:cNvCxnSpPr>
            <a:cxnSpLocks/>
          </p:cNvCxnSpPr>
          <p:nvPr/>
        </p:nvCxnSpPr>
        <p:spPr>
          <a:xfrm>
            <a:off x="3003577" y="3882600"/>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450E57-78F0-48FA-B9B5-44D0B8E92530}"/>
              </a:ext>
            </a:extLst>
          </p:cNvPr>
          <p:cNvSpPr txBox="1"/>
          <p:nvPr/>
        </p:nvSpPr>
        <p:spPr>
          <a:xfrm>
            <a:off x="972265" y="3360331"/>
            <a:ext cx="2534160" cy="830997"/>
          </a:xfrm>
          <a:prstGeom prst="rect">
            <a:avLst/>
          </a:prstGeom>
          <a:noFill/>
        </p:spPr>
        <p:txBody>
          <a:bodyPr wrap="square" rtlCol="0" anchor="t">
            <a:spAutoFit/>
          </a:bodyPr>
          <a:lstStyle/>
          <a:p>
            <a:r>
              <a:rPr lang="en-US" sz="2400">
                <a:solidFill>
                  <a:srgbClr val="FF0000"/>
                </a:solidFill>
                <a:latin typeface="+mj-lt"/>
              </a:rPr>
              <a:t>Take note of the VPC id for later</a:t>
            </a:r>
          </a:p>
        </p:txBody>
      </p:sp>
    </p:spTree>
    <p:extLst>
      <p:ext uri="{BB962C8B-B14F-4D97-AF65-F5344CB8AC3E}">
        <p14:creationId xmlns:p14="http://schemas.microsoft.com/office/powerpoint/2010/main" val="361013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8"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A9FD5E-8DD7-4282-B381-530BB51469A0}"/>
              </a:ext>
            </a:extLst>
          </p:cNvPr>
          <p:cNvPicPr>
            <a:picLocks noChangeAspect="1"/>
          </p:cNvPicPr>
          <p:nvPr/>
        </p:nvPicPr>
        <p:blipFill rotWithShape="1">
          <a:blip r:embed="rId2"/>
          <a:srcRect t="77061"/>
          <a:stretch/>
        </p:blipFill>
        <p:spPr>
          <a:xfrm>
            <a:off x="2375666" y="5358204"/>
            <a:ext cx="8743950" cy="1262884"/>
          </a:xfrm>
          <a:prstGeom prst="rect">
            <a:avLst/>
          </a:prstGeom>
        </p:spPr>
      </p:pic>
      <p:pic>
        <p:nvPicPr>
          <p:cNvPr id="3" name="Picture 2">
            <a:extLst>
              <a:ext uri="{FF2B5EF4-FFF2-40B4-BE49-F238E27FC236}">
                <a16:creationId xmlns:a16="http://schemas.microsoft.com/office/drawing/2014/main" id="{5B1BB18E-D23D-4E1C-905D-B7A93BC8D20B}"/>
              </a:ext>
            </a:extLst>
          </p:cNvPr>
          <p:cNvPicPr>
            <a:picLocks noChangeAspect="1"/>
          </p:cNvPicPr>
          <p:nvPr/>
        </p:nvPicPr>
        <p:blipFill rotWithShape="1">
          <a:blip r:embed="rId3"/>
          <a:srcRect t="1271" r="2559" b="18165"/>
          <a:stretch/>
        </p:blipFill>
        <p:spPr>
          <a:xfrm>
            <a:off x="2376651" y="1467670"/>
            <a:ext cx="8742965" cy="4435365"/>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6"/>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9" name="Group 8">
            <a:extLst>
              <a:ext uri="{FF2B5EF4-FFF2-40B4-BE49-F238E27FC236}">
                <a16:creationId xmlns:a16="http://schemas.microsoft.com/office/drawing/2014/main" id="{6509D8E5-D3C8-4824-AC56-1FEADA926F2C}"/>
              </a:ext>
            </a:extLst>
          </p:cNvPr>
          <p:cNvGrpSpPr/>
          <p:nvPr/>
        </p:nvGrpSpPr>
        <p:grpSpPr>
          <a:xfrm>
            <a:off x="435559" y="2950439"/>
            <a:ext cx="3461739" cy="830997"/>
            <a:chOff x="616275" y="2866071"/>
            <a:chExt cx="3461739" cy="830997"/>
          </a:xfrm>
        </p:grpSpPr>
        <p:cxnSp>
          <p:nvCxnSpPr>
            <p:cNvPr id="11" name="Straight Arrow Connector 10">
              <a:extLst>
                <a:ext uri="{FF2B5EF4-FFF2-40B4-BE49-F238E27FC236}">
                  <a16:creationId xmlns:a16="http://schemas.microsoft.com/office/drawing/2014/main" id="{FCB194C1-D124-4A3C-A702-AC951A331CA1}"/>
                </a:ext>
              </a:extLst>
            </p:cNvPr>
            <p:cNvCxnSpPr>
              <a:cxnSpLocks/>
              <a:stCxn id="12" idx="3"/>
            </p:cNvCxnSpPr>
            <p:nvPr/>
          </p:nvCxnSpPr>
          <p:spPr>
            <a:xfrm flipV="1">
              <a:off x="3129699" y="3016469"/>
              <a:ext cx="948315" cy="2651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A761AE-D6A8-4D14-8447-CDE75752A1A4}"/>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sp>
        <p:nvSpPr>
          <p:cNvPr id="15" name="Oval 14">
            <a:extLst>
              <a:ext uri="{FF2B5EF4-FFF2-40B4-BE49-F238E27FC236}">
                <a16:creationId xmlns:a16="http://schemas.microsoft.com/office/drawing/2014/main" id="{1049ACDC-5227-4F29-B9A0-C125CDD3B072}"/>
              </a:ext>
            </a:extLst>
          </p:cNvPr>
          <p:cNvSpPr/>
          <p:nvPr/>
        </p:nvSpPr>
        <p:spPr>
          <a:xfrm>
            <a:off x="9538214" y="6161764"/>
            <a:ext cx="1287442"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087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4B7445B1-BC13-4EC4-96D1-A6167DA1DF2A}"/>
              </a:ext>
            </a:extLst>
          </p:cNvPr>
          <p:cNvPicPr>
            <a:picLocks noChangeAspect="1"/>
          </p:cNvPicPr>
          <p:nvPr/>
        </p:nvPicPr>
        <p:blipFill>
          <a:blip r:embed="rId2"/>
          <a:stretch>
            <a:fillRect/>
          </a:stretch>
        </p:blipFill>
        <p:spPr>
          <a:xfrm>
            <a:off x="978976" y="2141111"/>
            <a:ext cx="10059691" cy="3182796"/>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
        <p:nvSpPr>
          <p:cNvPr id="30" name="L-Shape 29">
            <a:extLst>
              <a:ext uri="{FF2B5EF4-FFF2-40B4-BE49-F238E27FC236}">
                <a16:creationId xmlns:a16="http://schemas.microsoft.com/office/drawing/2014/main" id="{042A090F-813F-4001-AEEC-C637B421FB9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9967D-423A-46CE-B8C8-27AEB77F994A}"/>
              </a:ext>
            </a:extLst>
          </p:cNvPr>
          <p:cNvPicPr>
            <a:picLocks noChangeAspect="1"/>
          </p:cNvPicPr>
          <p:nvPr/>
        </p:nvPicPr>
        <p:blipFill rotWithShape="1">
          <a:blip r:embed="rId2"/>
          <a:srcRect l="344" t="1759" r="9483" b="10851"/>
          <a:stretch/>
        </p:blipFill>
        <p:spPr>
          <a:xfrm>
            <a:off x="972265" y="1330908"/>
            <a:ext cx="10993821" cy="4869473"/>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AFFAB5A1-B404-4F03-97D4-1DF723A21597}"/>
              </a:ext>
            </a:extLst>
          </p:cNvPr>
          <p:cNvSpPr txBox="1"/>
          <p:nvPr/>
        </p:nvSpPr>
        <p:spPr>
          <a:xfrm>
            <a:off x="440267" y="228734"/>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1059905" y="4965332"/>
            <a:ext cx="1357474" cy="34239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3222977" y="2571538"/>
            <a:ext cx="340029"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6237669" y="542675"/>
            <a:ext cx="2284732"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
        <p:nvSpPr>
          <p:cNvPr id="10" name="Oval 9">
            <a:extLst>
              <a:ext uri="{FF2B5EF4-FFF2-40B4-BE49-F238E27FC236}">
                <a16:creationId xmlns:a16="http://schemas.microsoft.com/office/drawing/2014/main" id="{9539058E-CD3F-408B-8C2E-A0456A57D044}"/>
              </a:ext>
            </a:extLst>
          </p:cNvPr>
          <p:cNvSpPr/>
          <p:nvPr/>
        </p:nvSpPr>
        <p:spPr>
          <a:xfrm>
            <a:off x="3286039" y="4965331"/>
            <a:ext cx="665851"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39B9DE-E652-4C05-A9CA-11D5FD43169A}"/>
              </a:ext>
            </a:extLst>
          </p:cNvPr>
          <p:cNvPicPr>
            <a:picLocks noChangeAspect="1"/>
          </p:cNvPicPr>
          <p:nvPr/>
        </p:nvPicPr>
        <p:blipFill>
          <a:blip r:embed="rId2"/>
          <a:stretch>
            <a:fillRect/>
          </a:stretch>
        </p:blipFill>
        <p:spPr>
          <a:xfrm>
            <a:off x="704850" y="2805519"/>
            <a:ext cx="10782300" cy="33528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2873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972265" y="4575623"/>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4A868A84-F949-4A6D-9E7D-15354A1EB241}"/>
              </a:ext>
            </a:extLst>
          </p:cNvPr>
          <p:cNvCxnSpPr>
            <a:cxnSpLocks/>
            <a:stCxn id="13" idx="2"/>
          </p:cNvCxnSpPr>
          <p:nvPr/>
        </p:nvCxnSpPr>
        <p:spPr>
          <a:xfrm flipH="1">
            <a:off x="1776248" y="2376082"/>
            <a:ext cx="23060" cy="18595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FDBF5D-39BA-4BDC-934C-C8E2BEF712F7}"/>
              </a:ext>
            </a:extLst>
          </p:cNvPr>
          <p:cNvCxnSpPr>
            <a:cxnSpLocks/>
            <a:stCxn id="14" idx="2"/>
          </p:cNvCxnSpPr>
          <p:nvPr/>
        </p:nvCxnSpPr>
        <p:spPr>
          <a:xfrm>
            <a:off x="5445199" y="2745415"/>
            <a:ext cx="0" cy="14902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D586FE-55DE-4ED3-95C5-E5EDF3E41DBB}"/>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4" name="TextBox 13">
            <a:extLst>
              <a:ext uri="{FF2B5EF4-FFF2-40B4-BE49-F238E27FC236}">
                <a16:creationId xmlns:a16="http://schemas.microsoft.com/office/drawing/2014/main" id="{F69CBCDD-AC91-4F12-BC38-7F6616AA64F1}"/>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7" name="Oval 16">
            <a:extLst>
              <a:ext uri="{FF2B5EF4-FFF2-40B4-BE49-F238E27FC236}">
                <a16:creationId xmlns:a16="http://schemas.microsoft.com/office/drawing/2014/main" id="{F3FB192E-B047-4633-95BC-06E45AA4FC6C}"/>
              </a:ext>
            </a:extLst>
          </p:cNvPr>
          <p:cNvSpPr/>
          <p:nvPr/>
        </p:nvSpPr>
        <p:spPr>
          <a:xfrm>
            <a:off x="10405300" y="5579361"/>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2" descr="A screenshot of a cell phone&#10;&#10;Description generated with very high confidence">
            <a:extLst>
              <a:ext uri="{FF2B5EF4-FFF2-40B4-BE49-F238E27FC236}">
                <a16:creationId xmlns:a16="http://schemas.microsoft.com/office/drawing/2014/main" id="{1B99EF28-CC8C-4073-9847-15217FE56198}"/>
              </a:ext>
            </a:extLst>
          </p:cNvPr>
          <p:cNvPicPr>
            <a:picLocks noChangeAspect="1"/>
          </p:cNvPicPr>
          <p:nvPr/>
        </p:nvPicPr>
        <p:blipFill>
          <a:blip r:embed="rId2"/>
          <a:stretch>
            <a:fillRect/>
          </a:stretch>
        </p:blipFill>
        <p:spPr>
          <a:xfrm>
            <a:off x="8321299" y="1436049"/>
            <a:ext cx="3679555" cy="3753429"/>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1E42A21A-F16B-4BA4-93EA-25A17212443D}"/>
              </a:ext>
            </a:extLst>
          </p:cNvPr>
          <p:cNvPicPr>
            <a:picLocks noChangeAspect="1"/>
          </p:cNvPicPr>
          <p:nvPr/>
        </p:nvPicPr>
        <p:blipFill rotWithShape="1">
          <a:blip r:embed="rId3"/>
          <a:srcRect t="18836" r="3749" b="7244"/>
          <a:stretch/>
        </p:blipFill>
        <p:spPr>
          <a:xfrm>
            <a:off x="591519" y="4123603"/>
            <a:ext cx="7127978" cy="1722611"/>
          </a:xfrm>
          <a:prstGeom prst="rect">
            <a:avLst/>
          </a:prstGeom>
        </p:spPr>
      </p:pic>
      <p:pic>
        <p:nvPicPr>
          <p:cNvPr id="2" name="Picture 2" descr="A screenshot of a cell phone&#10;&#10;Description generated with very high confidence">
            <a:extLst>
              <a:ext uri="{FF2B5EF4-FFF2-40B4-BE49-F238E27FC236}">
                <a16:creationId xmlns:a16="http://schemas.microsoft.com/office/drawing/2014/main" id="{1D91F6FB-18A2-456B-889E-8DA2D6F4EDD1}"/>
              </a:ext>
            </a:extLst>
          </p:cNvPr>
          <p:cNvPicPr>
            <a:picLocks noChangeAspect="1"/>
          </p:cNvPicPr>
          <p:nvPr/>
        </p:nvPicPr>
        <p:blipFill>
          <a:blip r:embed="rId4"/>
          <a:stretch>
            <a:fillRect/>
          </a:stretch>
        </p:blipFill>
        <p:spPr>
          <a:xfrm>
            <a:off x="216977" y="2134653"/>
            <a:ext cx="7877012" cy="247245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3320500" y="984602"/>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786098" y="1464665"/>
            <a:ext cx="2705557" cy="167469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4248052" y="1483383"/>
            <a:ext cx="4072838" cy="461665"/>
          </a:xfrm>
          <a:prstGeom prst="rect">
            <a:avLst/>
          </a:prstGeom>
          <a:noFill/>
        </p:spPr>
        <p:txBody>
          <a:bodyPr wrap="square" rtlCol="0" anchor="t">
            <a:spAutoFit/>
          </a:bodyPr>
          <a:lstStyle/>
          <a:p>
            <a:r>
              <a:rPr lang="en-US" sz="2400" dirty="0">
                <a:solidFill>
                  <a:srgbClr val="FF0000"/>
                </a:solidFill>
              </a:rPr>
              <a:t>Select </a:t>
            </a:r>
            <a:r>
              <a:rPr lang="en-US" sz="2400">
                <a:solidFill>
                  <a:srgbClr val="FF0000"/>
                </a:solidFill>
              </a:rPr>
              <a:t>glue-tutorial-xxx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CCED8F82-041C-41BF-A759-25241207741E}"/>
              </a:ext>
            </a:extLst>
          </p:cNvPr>
          <p:cNvCxnSpPr>
            <a:cxnSpLocks/>
            <a:stCxn id="14" idx="1"/>
          </p:cNvCxnSpPr>
          <p:nvPr/>
        </p:nvCxnSpPr>
        <p:spPr>
          <a:xfrm flipH="1">
            <a:off x="2427890" y="1714216"/>
            <a:ext cx="1820162" cy="20871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8320890" y="5405374"/>
            <a:ext cx="3972618" cy="1200329"/>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11421969" y="4199139"/>
            <a:ext cx="0" cy="11610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1" name="Oval 20">
            <a:extLst>
              <a:ext uri="{FF2B5EF4-FFF2-40B4-BE49-F238E27FC236}">
                <a16:creationId xmlns:a16="http://schemas.microsoft.com/office/drawing/2014/main" id="{46D5E643-E7F5-4AE9-8154-950417B12070}"/>
              </a:ext>
            </a:extLst>
          </p:cNvPr>
          <p:cNvSpPr/>
          <p:nvPr/>
        </p:nvSpPr>
        <p:spPr>
          <a:xfrm>
            <a:off x="8429708" y="3008741"/>
            <a:ext cx="2415372"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5" name="Oval 24">
            <a:extLst>
              <a:ext uri="{FF2B5EF4-FFF2-40B4-BE49-F238E27FC236}">
                <a16:creationId xmlns:a16="http://schemas.microsoft.com/office/drawing/2014/main" id="{4A65D8EC-5267-460D-A71E-B08E421045FF}"/>
              </a:ext>
            </a:extLst>
          </p:cNvPr>
          <p:cNvSpPr/>
          <p:nvPr/>
        </p:nvSpPr>
        <p:spPr>
          <a:xfrm>
            <a:off x="5958557" y="4985628"/>
            <a:ext cx="1061195"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6" name="TextBox 25">
            <a:extLst>
              <a:ext uri="{FF2B5EF4-FFF2-40B4-BE49-F238E27FC236}">
                <a16:creationId xmlns:a16="http://schemas.microsoft.com/office/drawing/2014/main" id="{654DA271-7A70-46E2-B782-EDD454023EA3}"/>
              </a:ext>
            </a:extLst>
          </p:cNvPr>
          <p:cNvSpPr txBox="1"/>
          <p:nvPr/>
        </p:nvSpPr>
        <p:spPr>
          <a:xfrm>
            <a:off x="3180983" y="5939737"/>
            <a:ext cx="4072838" cy="461665"/>
          </a:xfrm>
          <a:prstGeom prst="rect">
            <a:avLst/>
          </a:prstGeom>
          <a:noFill/>
        </p:spPr>
        <p:txBody>
          <a:bodyPr wrap="square" rtlCol="0">
            <a:spAutoFit/>
          </a:bodyPr>
          <a:lstStyle/>
          <a:p>
            <a:r>
              <a:rPr lang="en-US" sz="2400" dirty="0">
                <a:solidFill>
                  <a:srgbClr val="FF0000"/>
                </a:solidFill>
              </a:rPr>
              <a:t>Select Properties</a:t>
            </a:r>
          </a:p>
        </p:txBody>
      </p:sp>
      <p:cxnSp>
        <p:nvCxnSpPr>
          <p:cNvPr id="27" name="Straight Arrow Connector 26">
            <a:extLst>
              <a:ext uri="{FF2B5EF4-FFF2-40B4-BE49-F238E27FC236}">
                <a16:creationId xmlns:a16="http://schemas.microsoft.com/office/drawing/2014/main" id="{71AFC98A-730E-43FE-BB57-A7C35B05C43F}"/>
              </a:ext>
            </a:extLst>
          </p:cNvPr>
          <p:cNvCxnSpPr>
            <a:cxnSpLocks/>
          </p:cNvCxnSpPr>
          <p:nvPr/>
        </p:nvCxnSpPr>
        <p:spPr>
          <a:xfrm flipV="1">
            <a:off x="4791559" y="5322688"/>
            <a:ext cx="1166998" cy="5885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21" grpId="0" animBg="1"/>
      <p:bldP spid="25" grpId="0" animBg="1"/>
      <p:bldP spid="25" grpId="1" animBg="1"/>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120B3B-FA8E-40F0-AA87-E548E1130ED5}"/>
              </a:ext>
            </a:extLst>
          </p:cNvPr>
          <p:cNvPicPr>
            <a:picLocks noChangeAspect="1"/>
          </p:cNvPicPr>
          <p:nvPr/>
        </p:nvPicPr>
        <p:blipFill rotWithShape="1">
          <a:blip r:embed="rId2"/>
          <a:srcRect t="-11" b="57457"/>
          <a:stretch/>
        </p:blipFill>
        <p:spPr>
          <a:xfrm>
            <a:off x="748223" y="2232974"/>
            <a:ext cx="10193046" cy="3104881"/>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72265" y="2156388"/>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461665"/>
          </a:xfrm>
          <a:prstGeom prst="rect">
            <a:avLst/>
          </a:prstGeom>
          <a:noFill/>
        </p:spPr>
        <p:txBody>
          <a:bodyPr wrap="square" rtlCol="0">
            <a:spAutoFit/>
          </a:bodyPr>
          <a:lstStyle/>
          <a:p>
            <a:r>
              <a:rPr lang="en-US" sz="2400" dirty="0">
                <a:solidFill>
                  <a:srgbClr val="FF0000"/>
                </a:solidFill>
              </a:rPr>
              <a:t>Set the Driver to Amazon Redshift</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96001" y="1788279"/>
            <a:ext cx="1145627" cy="1387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E6A9FC-4C44-43F3-8105-29CD9E72DFF4}"/>
              </a:ext>
            </a:extLst>
          </p:cNvPr>
          <p:cNvPicPr>
            <a:picLocks noChangeAspect="1"/>
          </p:cNvPicPr>
          <p:nvPr/>
        </p:nvPicPr>
        <p:blipFill rotWithShape="1">
          <a:blip r:embed="rId2"/>
          <a:srcRect l="5216" r="14925" b="20984"/>
          <a:stretch/>
        </p:blipFill>
        <p:spPr>
          <a:xfrm>
            <a:off x="6365615" y="2138765"/>
            <a:ext cx="5565748" cy="3967745"/>
          </a:xfrm>
          <a:prstGeom prst="rect">
            <a:avLst/>
          </a:prstGeom>
        </p:spPr>
        <p:style>
          <a:lnRef idx="2">
            <a:schemeClr val="dk1"/>
          </a:lnRef>
          <a:fillRef idx="1">
            <a:schemeClr val="lt1"/>
          </a:fillRef>
          <a:effectRef idx="0">
            <a:schemeClr val="dk1"/>
          </a:effectRef>
          <a:fontRef idx="minor">
            <a:schemeClr val="dk1"/>
          </a:fontRef>
        </p:style>
      </p:pic>
      <p:pic>
        <p:nvPicPr>
          <p:cNvPr id="2" name="Picture 1">
            <a:extLst>
              <a:ext uri="{FF2B5EF4-FFF2-40B4-BE49-F238E27FC236}">
                <a16:creationId xmlns:a16="http://schemas.microsoft.com/office/drawing/2014/main" id="{A1E01872-99B8-4625-A611-3A103D7E9776}"/>
              </a:ext>
            </a:extLst>
          </p:cNvPr>
          <p:cNvPicPr>
            <a:picLocks noChangeAspect="1"/>
          </p:cNvPicPr>
          <p:nvPr/>
        </p:nvPicPr>
        <p:blipFill rotWithShape="1">
          <a:blip r:embed="rId3"/>
          <a:srcRect l="5180" r="14961" b="19765"/>
          <a:stretch/>
        </p:blipFill>
        <p:spPr>
          <a:xfrm>
            <a:off x="419685" y="2138764"/>
            <a:ext cx="5486779" cy="39677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868750" y="1573665"/>
            <a:ext cx="3551398" cy="461665"/>
          </a:xfrm>
          <a:prstGeom prst="rect">
            <a:avLst/>
          </a:prstGeom>
          <a:noFill/>
        </p:spPr>
        <p:txBody>
          <a:bodyPr wrap="square" rtlCol="0">
            <a:spAutoFit/>
          </a:bodyPr>
          <a:lstStyle/>
          <a:p>
            <a:r>
              <a:rPr lang="en-US" sz="2400" dirty="0">
                <a:solidFill>
                  <a:srgbClr val="FF0000"/>
                </a:solidFill>
              </a:rPr>
              <a:t>Choose the file</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615559" y="1991792"/>
            <a:ext cx="2081048" cy="19075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387406" y="1158166"/>
            <a:ext cx="5010150" cy="830997"/>
          </a:xfrm>
          <a:prstGeom prst="rect">
            <a:avLst/>
          </a:prstGeom>
          <a:noFill/>
        </p:spPr>
        <p:txBody>
          <a:bodyPr wrap="square" rtlCol="0" anchor="t">
            <a:spAutoFit/>
          </a:bodyPr>
          <a:lstStyle/>
          <a:p>
            <a:r>
              <a:rPr lang="en-US" sz="2400" dirty="0">
                <a:solidFill>
                  <a:srgbClr val="FF0000"/>
                </a:solidFill>
              </a:rPr>
              <a:t>Select the Redshift JDBC Driver you </a:t>
            </a:r>
            <a:r>
              <a:rPr lang="en-US" sz="2400">
                <a:solidFill>
                  <a:srgbClr val="FF0000"/>
                </a:solidFill>
              </a:rPr>
              <a:t>downloaded</a:t>
            </a:r>
            <a:r>
              <a:rPr lang="en-US" sz="2400" dirty="0">
                <a:solidFill>
                  <a:srgbClr val="FF0000"/>
                </a:solidFill>
              </a:rPr>
              <a:t> earlier</a:t>
            </a:r>
          </a:p>
        </p:txBody>
      </p: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Redshift</a:t>
            </a:r>
          </a:p>
        </p:txBody>
      </p:sp>
      <p:cxnSp>
        <p:nvCxnSpPr>
          <p:cNvPr id="18" name="Straight Arrow Connector 17">
            <a:extLst>
              <a:ext uri="{FF2B5EF4-FFF2-40B4-BE49-F238E27FC236}">
                <a16:creationId xmlns:a16="http://schemas.microsoft.com/office/drawing/2014/main" id="{400882C6-F1AF-400B-B13F-1C3E2ACC5E62}"/>
              </a:ext>
            </a:extLst>
          </p:cNvPr>
          <p:cNvCxnSpPr>
            <a:cxnSpLocks/>
          </p:cNvCxnSpPr>
          <p:nvPr/>
        </p:nvCxnSpPr>
        <p:spPr>
          <a:xfrm>
            <a:off x="7861738" y="2035330"/>
            <a:ext cx="893379" cy="18640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40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149A1-9549-420B-B9FC-4842B0B63483}"/>
              </a:ext>
            </a:extLst>
          </p:cNvPr>
          <p:cNvPicPr>
            <a:picLocks noChangeAspect="1"/>
          </p:cNvPicPr>
          <p:nvPr/>
        </p:nvPicPr>
        <p:blipFill rotWithShape="1">
          <a:blip r:embed="rId2"/>
          <a:srcRect b="56993"/>
          <a:stretch/>
        </p:blipFill>
        <p:spPr>
          <a:xfrm>
            <a:off x="671327" y="2205923"/>
            <a:ext cx="10362769" cy="3185270"/>
          </a:xfrm>
          <a:prstGeom prst="rect">
            <a:avLst/>
          </a:prstGeom>
        </p:spPr>
        <p:style>
          <a:lnRef idx="2">
            <a:schemeClr val="dk1"/>
          </a:lnRef>
          <a:fillRef idx="1">
            <a:schemeClr val="lt1"/>
          </a:fillRef>
          <a:effectRef idx="0">
            <a:schemeClr val="dk1"/>
          </a:effectRef>
          <a:fontRef idx="minor">
            <a:schemeClr val="dk1"/>
          </a:fontRef>
        </p:style>
      </p:pic>
      <p:sp>
        <p:nvSpPr>
          <p:cNvPr id="14" name="TextBox 13">
            <a:extLst>
              <a:ext uri="{FF2B5EF4-FFF2-40B4-BE49-F238E27FC236}">
                <a16:creationId xmlns:a16="http://schemas.microsoft.com/office/drawing/2014/main" id="{870F47BC-C4E9-41B0-88BF-08EE1382F26C}"/>
              </a:ext>
            </a:extLst>
          </p:cNvPr>
          <p:cNvSpPr txBox="1"/>
          <p:nvPr/>
        </p:nvSpPr>
        <p:spPr>
          <a:xfrm>
            <a:off x="6400088" y="1435543"/>
            <a:ext cx="5010150" cy="461665"/>
          </a:xfrm>
          <a:prstGeom prst="rect">
            <a:avLst/>
          </a:prstGeom>
          <a:noFill/>
        </p:spPr>
        <p:txBody>
          <a:bodyPr wrap="square" rtlCol="0">
            <a:spAutoFit/>
          </a:bodyPr>
          <a:lstStyle/>
          <a:p>
            <a:r>
              <a:rPr lang="en-US" sz="2400" dirty="0">
                <a:solidFill>
                  <a:srgbClr val="FF0000"/>
                </a:solidFill>
              </a:rPr>
              <a:t>Paste the JDBC URL</a:t>
            </a:r>
          </a:p>
        </p:txBody>
      </p: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Enter the username and password that you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725103" y="1994828"/>
            <a:ext cx="609600" cy="14341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687614" y="4562754"/>
            <a:ext cx="2741889" cy="9461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38548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7" grpId="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048ED564-DFA2-48BA-AF42-A52B18C0DA40}"/>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127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800D6-3CD0-4FEB-918B-0595FAAF9ABA}"/>
              </a:ext>
            </a:extLst>
          </p:cNvPr>
          <p:cNvPicPr>
            <a:picLocks noChangeAspect="1"/>
          </p:cNvPicPr>
          <p:nvPr/>
        </p:nvPicPr>
        <p:blipFill>
          <a:blip r:embed="rId2"/>
          <a:stretch>
            <a:fillRect/>
          </a:stretch>
        </p:blipFill>
        <p:spPr>
          <a:xfrm>
            <a:off x="1125726" y="1552830"/>
            <a:ext cx="9940547" cy="4690315"/>
          </a:xfrm>
          <a:prstGeom prst="rect">
            <a:avLst/>
          </a:prstGeom>
        </p:spPr>
        <p:style>
          <a:lnRef idx="2">
            <a:schemeClr val="dk1"/>
          </a:lnRef>
          <a:fillRef idx="1">
            <a:schemeClr val="lt1"/>
          </a:fillRef>
          <a:effectRef idx="0">
            <a:schemeClr val="dk1"/>
          </a:effectRef>
          <a:fontRef idx="minor">
            <a:schemeClr val="dk1"/>
          </a:fontRef>
        </p:style>
      </p:pic>
      <p:sp>
        <p:nvSpPr>
          <p:cNvPr id="10" name="Oval 9">
            <a:extLst>
              <a:ext uri="{FF2B5EF4-FFF2-40B4-BE49-F238E27FC236}">
                <a16:creationId xmlns:a16="http://schemas.microsoft.com/office/drawing/2014/main" id="{203C2F4A-B2B3-473A-BC7B-9F21F0D99141}"/>
              </a:ext>
            </a:extLst>
          </p:cNvPr>
          <p:cNvSpPr/>
          <p:nvPr/>
        </p:nvSpPr>
        <p:spPr>
          <a:xfrm>
            <a:off x="2938693" y="2790122"/>
            <a:ext cx="1465142" cy="75186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F6968-A358-429D-830D-B6DABAF8451E}"/>
              </a:ext>
            </a:extLst>
          </p:cNvPr>
          <p:cNvPicPr>
            <a:picLocks noChangeAspect="1"/>
          </p:cNvPicPr>
          <p:nvPr/>
        </p:nvPicPr>
        <p:blipFill>
          <a:blip r:embed="rId2"/>
          <a:stretch>
            <a:fillRect/>
          </a:stretch>
        </p:blipFill>
        <p:spPr>
          <a:xfrm>
            <a:off x="2935909" y="1496720"/>
            <a:ext cx="6320180" cy="5173519"/>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24AE1F4B-2861-49F3-89D2-FCF826AB02E3}"/>
              </a:ext>
            </a:extLst>
          </p:cNvPr>
          <p:cNvSpPr txBox="1"/>
          <p:nvPr/>
        </p:nvSpPr>
        <p:spPr>
          <a:xfrm>
            <a:off x="0" y="1927670"/>
            <a:ext cx="2884139" cy="157691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375449" y="1982198"/>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p:cNvCxnSpPr>
          <p:nvPr/>
        </p:nvCxnSpPr>
        <p:spPr>
          <a:xfrm>
            <a:off x="2682473" y="4132535"/>
            <a:ext cx="842605" cy="386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2051" y="3745943"/>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2" name="Oval 11">
            <a:extLst>
              <a:ext uri="{FF2B5EF4-FFF2-40B4-BE49-F238E27FC236}">
                <a16:creationId xmlns:a16="http://schemas.microsoft.com/office/drawing/2014/main" id="{14F6C1EF-8DC8-40C7-ACBE-1B5C1B5AF5EB}"/>
              </a:ext>
            </a:extLst>
          </p:cNvPr>
          <p:cNvSpPr/>
          <p:nvPr/>
        </p:nvSpPr>
        <p:spPr>
          <a:xfrm>
            <a:off x="3055269" y="6011741"/>
            <a:ext cx="842605"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3DBE72-AA02-46A5-B01A-643E2CC0ECD1}"/>
              </a:ext>
            </a:extLst>
          </p:cNvPr>
          <p:cNvCxnSpPr>
            <a:cxnSpLocks/>
          </p:cNvCxnSpPr>
          <p:nvPr/>
        </p:nvCxnSpPr>
        <p:spPr>
          <a:xfrm>
            <a:off x="1298713" y="3141086"/>
            <a:ext cx="2054087" cy="575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err="1">
                <a:solidFill>
                  <a:schemeClr val="bg1"/>
                </a:solidFill>
                <a:latin typeface="Lucida Console"/>
              </a:rPr>
              <a:t>aws</a:t>
            </a:r>
            <a:r>
              <a:rPr lang="en-US" sz="2400" dirty="0">
                <a:solidFill>
                  <a:schemeClr val="bg1"/>
                </a:solidFill>
                <a:latin typeface="Lucida Console"/>
              </a:rPr>
              <a:t> s3api create-bucket --bucket  glue-tutorial-XXX --region </a:t>
            </a:r>
            <a:r>
              <a:rPr lang="en-US" sz="2400">
                <a:solidFill>
                  <a:schemeClr val="bg1"/>
                </a:solidFill>
                <a:latin typeface="Lucida Console"/>
              </a:rPr>
              <a:t>us-east-2</a:t>
            </a:r>
            <a:endParaRPr lang="en-US" sz="240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4" name="Picture 3">
            <a:extLst>
              <a:ext uri="{FF2B5EF4-FFF2-40B4-BE49-F238E27FC236}">
                <a16:creationId xmlns:a16="http://schemas.microsoft.com/office/drawing/2014/main" id="{2E65D44E-C4A4-48A0-9D39-82D981DCD3C6}"/>
              </a:ext>
            </a:extLst>
          </p:cNvPr>
          <p:cNvPicPr>
            <a:picLocks noChangeAspect="1"/>
          </p:cNvPicPr>
          <p:nvPr/>
        </p:nvPicPr>
        <p:blipFill rotWithShape="1">
          <a:blip r:embed="rId3"/>
          <a:srcRect r="21824" b="32122"/>
          <a:stretch/>
        </p:blipFill>
        <p:spPr>
          <a:xfrm>
            <a:off x="1439393" y="2500402"/>
            <a:ext cx="8712530" cy="2601684"/>
          </a:xfrm>
          <a:prstGeom prst="rect">
            <a:avLst/>
          </a:prstGeom>
          <a:ln>
            <a:solidFill>
              <a:schemeClr val="tx1"/>
            </a:solidFill>
          </a:ln>
        </p:spPr>
      </p:pic>
      <p:sp>
        <p:nvSpPr>
          <p:cNvPr id="16" name="Oval 15">
            <a:extLst>
              <a:ext uri="{FF2B5EF4-FFF2-40B4-BE49-F238E27FC236}">
                <a16:creationId xmlns:a16="http://schemas.microsoft.com/office/drawing/2014/main" id="{DAACCA6E-17F7-48FB-8D55-F06FBE413B14}"/>
              </a:ext>
            </a:extLst>
          </p:cNvPr>
          <p:cNvSpPr/>
          <p:nvPr/>
        </p:nvSpPr>
        <p:spPr>
          <a:xfrm>
            <a:off x="1749931" y="4428107"/>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5110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6F2E11-4B8D-49B5-BBA4-0E479A1464E9}"/>
              </a:ext>
            </a:extLst>
          </p:cNvPr>
          <p:cNvPicPr>
            <a:picLocks noChangeAspect="1"/>
          </p:cNvPicPr>
          <p:nvPr/>
        </p:nvPicPr>
        <p:blipFill rotWithShape="1">
          <a:blip r:embed="rId2"/>
          <a:srcRect r="46447" b="38349"/>
          <a:stretch/>
        </p:blipFill>
        <p:spPr>
          <a:xfrm>
            <a:off x="4309785" y="911489"/>
            <a:ext cx="6800849" cy="2958141"/>
          </a:xfrm>
          <a:prstGeom prst="rect">
            <a:avLst/>
          </a:prstGeom>
          <a:ln>
            <a:solidFill>
              <a:schemeClr val="bg1"/>
            </a:solidFill>
          </a:ln>
        </p:spPr>
      </p:pic>
      <p:pic>
        <p:nvPicPr>
          <p:cNvPr id="3" name="Picture 2" descr="A screenshot of a cell phone&#10;&#10;Description generated with very high confidence">
            <a:extLst>
              <a:ext uri="{FF2B5EF4-FFF2-40B4-BE49-F238E27FC236}">
                <a16:creationId xmlns:a16="http://schemas.microsoft.com/office/drawing/2014/main" id="{F4EF7515-E0D5-47E2-BEFA-B059706CD3F0}"/>
              </a:ext>
            </a:extLst>
          </p:cNvPr>
          <p:cNvPicPr>
            <a:picLocks noChangeAspect="1"/>
          </p:cNvPicPr>
          <p:nvPr/>
        </p:nvPicPr>
        <p:blipFill rotWithShape="1">
          <a:blip r:embed="rId3">
            <a:extLst>
              <a:ext uri="{28A0092B-C50C-407E-A947-70E740481C1C}">
                <a14:useLocalDpi xmlns:a14="http://schemas.microsoft.com/office/drawing/2010/main" val="0"/>
              </a:ext>
            </a:extLst>
          </a:blip>
          <a:srcRect t="22548" r="44291" b="6692"/>
          <a:stretch/>
        </p:blipFill>
        <p:spPr>
          <a:xfrm>
            <a:off x="4389120" y="2313432"/>
            <a:ext cx="6860494" cy="425535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 name="Oval 14">
            <a:extLst>
              <a:ext uri="{FF2B5EF4-FFF2-40B4-BE49-F238E27FC236}">
                <a16:creationId xmlns:a16="http://schemas.microsoft.com/office/drawing/2014/main" id="{4733F7EF-4269-478C-9218-77297714B5B7}"/>
              </a:ext>
            </a:extLst>
          </p:cNvPr>
          <p:cNvSpPr/>
          <p:nvPr/>
        </p:nvSpPr>
        <p:spPr>
          <a:xfrm>
            <a:off x="5393184" y="2298615"/>
            <a:ext cx="1272659"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a:ln>
            <a:solidFill>
              <a:schemeClr val="bg1"/>
            </a:solidFill>
          </a:ln>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4" name="TextBox 13">
            <a:extLst>
              <a:ext uri="{FF2B5EF4-FFF2-40B4-BE49-F238E27FC236}">
                <a16:creationId xmlns:a16="http://schemas.microsoft.com/office/drawing/2014/main" id="{ABE15239-6769-43EE-8AC1-BC086B78BACD}"/>
              </a:ext>
            </a:extLst>
          </p:cNvPr>
          <p:cNvSpPr txBox="1"/>
          <p:nvPr/>
        </p:nvSpPr>
        <p:spPr>
          <a:xfrm>
            <a:off x="309759" y="2802757"/>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61574" y="6197593"/>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490011" y="3218256"/>
            <a:ext cx="1634211" cy="535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F5B96-DDEB-4380-84E6-5A4415ACEAE5}"/>
              </a:ext>
            </a:extLst>
          </p:cNvPr>
          <p:cNvPicPr>
            <a:picLocks noChangeAspect="1"/>
          </p:cNvPicPr>
          <p:nvPr/>
        </p:nvPicPr>
        <p:blipFill rotWithShape="1">
          <a:blip r:embed="rId2"/>
          <a:srcRect r="19784" b="42490"/>
          <a:stretch/>
        </p:blipFill>
        <p:spPr>
          <a:xfrm>
            <a:off x="1352377" y="3941404"/>
            <a:ext cx="9481990" cy="2454086"/>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ell phone&#10;&#10;Description generated with very high confidence">
            <a:extLst>
              <a:ext uri="{FF2B5EF4-FFF2-40B4-BE49-F238E27FC236}">
                <a16:creationId xmlns:a16="http://schemas.microsoft.com/office/drawing/2014/main" id="{585D3340-DDE4-462F-9406-C6193E021B12}"/>
              </a:ext>
            </a:extLst>
          </p:cNvPr>
          <p:cNvPicPr>
            <a:picLocks noChangeAspect="1"/>
          </p:cNvPicPr>
          <p:nvPr/>
        </p:nvPicPr>
        <p:blipFill rotWithShape="1">
          <a:blip r:embed="rId3">
            <a:extLst>
              <a:ext uri="{28A0092B-C50C-407E-A947-70E740481C1C}">
                <a14:useLocalDpi xmlns:a14="http://schemas.microsoft.com/office/drawing/2010/main" val="0"/>
              </a:ext>
            </a:extLst>
          </a:blip>
          <a:srcRect t="38745" r="26890" b="26411"/>
          <a:stretch/>
        </p:blipFill>
        <p:spPr>
          <a:xfrm>
            <a:off x="1177011" y="1662548"/>
            <a:ext cx="9657356" cy="1895204"/>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6" name="Oval 15">
            <a:extLst>
              <a:ext uri="{FF2B5EF4-FFF2-40B4-BE49-F238E27FC236}">
                <a16:creationId xmlns:a16="http://schemas.microsoft.com/office/drawing/2014/main" id="{DAACCA6E-17F7-48FB-8D55-F06FBE413B14}"/>
              </a:ext>
            </a:extLst>
          </p:cNvPr>
          <p:cNvSpPr/>
          <p:nvPr/>
        </p:nvSpPr>
        <p:spPr>
          <a:xfrm>
            <a:off x="2083891" y="304035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9B2157A2-3D3F-4EF2-A689-D4263CC86AAB}"/>
              </a:ext>
            </a:extLst>
          </p:cNvPr>
          <p:cNvSpPr/>
          <p:nvPr/>
        </p:nvSpPr>
        <p:spPr>
          <a:xfrm>
            <a:off x="1188889" y="578632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63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3" idx="3"/>
          </p:cNvCxnSpPr>
          <p:nvPr/>
        </p:nvCxnSpPr>
        <p:spPr>
          <a:xfrm>
            <a:off x="5164050" y="3983205"/>
            <a:ext cx="3399037" cy="3232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3" name="TextBox 12">
            <a:extLst>
              <a:ext uri="{FF2B5EF4-FFF2-40B4-BE49-F238E27FC236}">
                <a16:creationId xmlns:a16="http://schemas.microsoft.com/office/drawing/2014/main" id="{117308B0-E411-44EF-A876-0874B22CD5B9}"/>
              </a:ext>
            </a:extLst>
          </p:cNvPr>
          <p:cNvSpPr txBox="1"/>
          <p:nvPr/>
        </p:nvSpPr>
        <p:spPr>
          <a:xfrm>
            <a:off x="198772" y="3290707"/>
            <a:ext cx="4965278" cy="1384995"/>
          </a:xfrm>
          <a:prstGeom prst="rect">
            <a:avLst/>
          </a:prstGeom>
          <a:noFill/>
        </p:spPr>
        <p:txBody>
          <a:bodyPr wrap="square" rtlCol="0" anchor="t">
            <a:spAutoFit/>
          </a:bodyPr>
          <a:lstStyle/>
          <a:p>
            <a:r>
              <a:rPr lang="en-US" sz="2800" dirty="0">
                <a:solidFill>
                  <a:srgbClr val="FF0000"/>
                </a:solidFill>
              </a:rPr>
              <a:t>Add file from repository called “</a:t>
            </a:r>
            <a:r>
              <a:rPr lang="en-US" sz="2800">
                <a:solidFill>
                  <a:srgbClr val="FF0000"/>
                </a:solidFill>
              </a:rPr>
              <a:t>WA_Sales_Products.csv</a:t>
            </a:r>
            <a:r>
              <a:rPr lang="en-US" sz="2800" dirty="0">
                <a:solidFill>
                  <a:srgbClr val="FF0000"/>
                </a:solidFill>
              </a:rPr>
              <a:t>” </a:t>
            </a:r>
          </a:p>
        </p:txBody>
      </p:sp>
    </p:spTree>
    <p:extLst>
      <p:ext uri="{BB962C8B-B14F-4D97-AF65-F5344CB8AC3E}">
        <p14:creationId xmlns:p14="http://schemas.microsoft.com/office/powerpoint/2010/main" val="1180937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A4CCA-3CA2-48FD-803F-A0A63D2A8BD6}"/>
              </a:ext>
            </a:extLst>
          </p:cNvPr>
          <p:cNvPicPr>
            <a:picLocks noChangeAspect="1"/>
          </p:cNvPicPr>
          <p:nvPr/>
        </p:nvPicPr>
        <p:blipFill rotWithShape="1">
          <a:blip r:embed="rId3"/>
          <a:srcRect r="39496"/>
          <a:stretch/>
        </p:blipFill>
        <p:spPr>
          <a:xfrm>
            <a:off x="5164050" y="1330042"/>
            <a:ext cx="6197633" cy="5497764"/>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D9C992F2-22B0-43C8-A521-EA64E3AB7901}"/>
              </a:ext>
            </a:extLst>
          </p:cNvPr>
          <p:cNvSpPr txBox="1"/>
          <p:nvPr/>
        </p:nvSpPr>
        <p:spPr>
          <a:xfrm>
            <a:off x="198772" y="3290707"/>
            <a:ext cx="4965278" cy="1384995"/>
          </a:xfrm>
          <a:prstGeom prst="rect">
            <a:avLst/>
          </a:prstGeom>
          <a:noFill/>
        </p:spPr>
        <p:txBody>
          <a:bodyPr wrap="square" rtlCol="0" anchor="t">
            <a:spAutoFit/>
          </a:bodyPr>
          <a:lstStyle/>
          <a:p>
            <a:r>
              <a:rPr lang="en-US" sz="2800" dirty="0">
                <a:solidFill>
                  <a:srgbClr val="FF0000"/>
                </a:solidFill>
              </a:rPr>
              <a:t>Add file from repository called “</a:t>
            </a:r>
            <a:r>
              <a:rPr lang="en-US" sz="2800">
                <a:solidFill>
                  <a:srgbClr val="FF0000"/>
                </a:solidFill>
              </a:rPr>
              <a:t>WA_Sales_Products.csv</a:t>
            </a:r>
            <a:r>
              <a:rPr lang="en-US" sz="2800" dirty="0">
                <a:solidFill>
                  <a:srgbClr val="FF0000"/>
                </a:solidFill>
              </a:rPr>
              <a:t>”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5348135" y="6161849"/>
            <a:ext cx="884499"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dirty="0" err="1">
                <a:solidFill>
                  <a:schemeClr val="bg1"/>
                </a:solidFill>
                <a:latin typeface="Lucida Console"/>
              </a:rPr>
              <a:t>aws</a:t>
            </a:r>
            <a:r>
              <a:rPr lang="en-US" sz="2400" dirty="0">
                <a:solidFill>
                  <a:schemeClr val="bg1"/>
                </a:solidFill>
                <a:latin typeface="Lucida Console"/>
              </a:rPr>
              <a:t> s3 cp &lt;your-file-path&gt;/</a:t>
            </a:r>
            <a:r>
              <a:rPr lang="en-US" sz="2400" dirty="0" err="1">
                <a:solidFill>
                  <a:schemeClr val="bg1"/>
                </a:solidFill>
                <a:latin typeface="Lucida Console"/>
              </a:rPr>
              <a:t>aws</a:t>
            </a:r>
            <a:r>
              <a:rPr lang="en-US" sz="2400" dirty="0">
                <a:solidFill>
                  <a:schemeClr val="bg1"/>
                </a:solidFill>
                <a:latin typeface="Lucida Console"/>
              </a:rPr>
              <a:t>-glue-tutorial/WA_Sales_Products.csv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vert="horz" lIns="91440" tIns="45720" rIns="91440" bIns="45720" rtlCol="0" anchor="t">
            <a:normAutofit/>
          </a:bodyPr>
          <a:lstStyle/>
          <a:p>
            <a:r>
              <a:rPr lang="en-US" sz="2800"/>
              <a:t>Scans file data to create metadata</a:t>
            </a:r>
          </a:p>
          <a:p>
            <a:r>
              <a:rPr lang="en-US" sz="2800" dirty="0"/>
              <a:t>Determines column names and data types</a:t>
            </a:r>
          </a:p>
          <a:p>
            <a:r>
              <a:rPr lang="en-US" sz="2800"/>
              <a:t>Creates a Glue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348B2-ACF0-41D4-AA87-5E907E56AD31}"/>
              </a:ext>
            </a:extLst>
          </p:cNvPr>
          <p:cNvPicPr>
            <a:picLocks noChangeAspect="1"/>
          </p:cNvPicPr>
          <p:nvPr/>
        </p:nvPicPr>
        <p:blipFill rotWithShape="1">
          <a:blip r:embed="rId2"/>
          <a:srcRect l="-1" r="41276" b="38514"/>
          <a:stretch/>
        </p:blipFill>
        <p:spPr>
          <a:xfrm>
            <a:off x="2059945" y="1927670"/>
            <a:ext cx="7891488" cy="4256999"/>
          </a:xfrm>
          <a:prstGeom prst="rect">
            <a:avLst/>
          </a:prstGeom>
          <a:ln>
            <a:solidFill>
              <a:schemeClr val="tx1"/>
            </a:solidFill>
          </a:ln>
        </p:spPr>
      </p:pic>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3"/>
          <a:stretch>
            <a:fillRect/>
          </a:stretch>
        </p:blipFill>
        <p:spPr>
          <a:xfrm>
            <a:off x="1650272" y="69582"/>
            <a:ext cx="1097280" cy="1097280"/>
          </a:xfrm>
          <a:prstGeom prst="rect">
            <a:avLst/>
          </a:prstGeom>
        </p:spPr>
      </p:pic>
      <p:grpSp>
        <p:nvGrpSpPr>
          <p:cNvPr id="6" name="Group 5">
            <a:extLst>
              <a:ext uri="{FF2B5EF4-FFF2-40B4-BE49-F238E27FC236}">
                <a16:creationId xmlns:a16="http://schemas.microsoft.com/office/drawing/2014/main" id="{92022DD7-55E1-4215-AC98-3EE1F2004B61}"/>
              </a:ext>
            </a:extLst>
          </p:cNvPr>
          <p:cNvGrpSpPr/>
          <p:nvPr/>
        </p:nvGrpSpPr>
        <p:grpSpPr>
          <a:xfrm>
            <a:off x="5237018" y="2776451"/>
            <a:ext cx="2921238" cy="1997775"/>
            <a:chOff x="5237018" y="2776451"/>
            <a:chExt cx="2921238" cy="1997775"/>
          </a:xfrm>
        </p:grpSpPr>
        <p:cxnSp>
          <p:nvCxnSpPr>
            <p:cNvPr id="7" name="Straight Arrow Connector 6">
              <a:extLst>
                <a:ext uri="{FF2B5EF4-FFF2-40B4-BE49-F238E27FC236}">
                  <a16:creationId xmlns:a16="http://schemas.microsoft.com/office/drawing/2014/main" id="{C31BAD62-58F6-4553-8E0C-DBFFE3D1944D}"/>
                </a:ext>
              </a:extLst>
            </p:cNvPr>
            <p:cNvCxnSpPr>
              <a:cxnSpLocks/>
            </p:cNvCxnSpPr>
            <p:nvPr/>
          </p:nvCxnSpPr>
          <p:spPr>
            <a:xfrm flipH="1" flipV="1">
              <a:off x="5237018" y="2776451"/>
              <a:ext cx="981587" cy="11667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6122489" y="3943229"/>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gr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
        <p:nvSpPr>
          <p:cNvPr id="13" name="Oval 12">
            <a:extLst>
              <a:ext uri="{FF2B5EF4-FFF2-40B4-BE49-F238E27FC236}">
                <a16:creationId xmlns:a16="http://schemas.microsoft.com/office/drawing/2014/main" id="{0AEAC400-4367-4CE7-B828-569F1C021C96}"/>
              </a:ext>
            </a:extLst>
          </p:cNvPr>
          <p:cNvSpPr/>
          <p:nvPr/>
        </p:nvSpPr>
        <p:spPr>
          <a:xfrm>
            <a:off x="2076570" y="3081231"/>
            <a:ext cx="1281771" cy="38101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6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03D5741-C00F-4795-9E81-B48B365B8A94}"/>
              </a:ext>
            </a:extLst>
          </p:cNvPr>
          <p:cNvPicPr>
            <a:picLocks noChangeAspect="1"/>
          </p:cNvPicPr>
          <p:nvPr/>
        </p:nvPicPr>
        <p:blipFill rotWithShape="1">
          <a:blip r:embed="rId2">
            <a:extLst>
              <a:ext uri="{28A0092B-C50C-407E-A947-70E740481C1C}">
                <a14:useLocalDpi xmlns:a14="http://schemas.microsoft.com/office/drawing/2010/main" val="0"/>
              </a:ext>
            </a:extLst>
          </a:blip>
          <a:srcRect r="889"/>
          <a:stretch/>
        </p:blipFill>
        <p:spPr>
          <a:xfrm>
            <a:off x="3198890" y="2451765"/>
            <a:ext cx="6593503" cy="2964920"/>
          </a:xfrm>
          <a:prstGeom prst="rect">
            <a:avLst/>
          </a:prstGeom>
          <a:ln>
            <a:solidFill>
              <a:schemeClr val="tx1"/>
            </a:solidFill>
          </a:ln>
        </p:spPr>
      </p:pic>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14625" y="1620768"/>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glue_database_XXX</a:t>
            </a:r>
            <a:r>
              <a:rPr lang="en-US" sz="2400" dirty="0">
                <a:solidFill>
                  <a:srgbClr val="FF0000"/>
                </a:solidFill>
              </a:rPr>
              <a:t>”</a:t>
            </a:r>
          </a:p>
        </p:txBody>
      </p:sp>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a:off x="2399607" y="2451765"/>
            <a:ext cx="1690256" cy="12438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6044733" y="4822672"/>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rotWithShape="1">
          <a:blip r:embed="rId3">
            <a:extLst>
              <a:ext uri="{28A0092B-C50C-407E-A947-70E740481C1C}">
                <a14:useLocalDpi xmlns:a14="http://schemas.microsoft.com/office/drawing/2010/main" val="0"/>
              </a:ext>
            </a:extLst>
          </a:blip>
          <a:srcRect r="34694"/>
          <a:stretch/>
        </p:blipFill>
        <p:spPr>
          <a:xfrm>
            <a:off x="3051198" y="2622387"/>
            <a:ext cx="767514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3898074" y="2113845"/>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6148786" y="1698346"/>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rotWithShape="1">
          <a:blip r:embed="rId4">
            <a:extLst>
              <a:ext uri="{28A0092B-C50C-407E-A947-70E740481C1C}">
                <a14:useLocalDpi xmlns:a14="http://schemas.microsoft.com/office/drawing/2010/main" val="0"/>
              </a:ext>
            </a:extLst>
          </a:blip>
          <a:srcRect r="34694"/>
          <a:stretch/>
        </p:blipFill>
        <p:spPr>
          <a:xfrm>
            <a:off x="3051198" y="4066067"/>
            <a:ext cx="767514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H="1" flipV="1">
            <a:off x="4505954" y="4677715"/>
            <a:ext cx="1217930" cy="1488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5723884" y="5935732"/>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social media post&#10;&#10;Description generated with very high confidence">
            <a:extLst>
              <a:ext uri="{FF2B5EF4-FFF2-40B4-BE49-F238E27FC236}">
                <a16:creationId xmlns:a16="http://schemas.microsoft.com/office/drawing/2014/main" id="{DCE131F3-53E4-441C-B45E-D159809077A6}"/>
              </a:ext>
            </a:extLst>
          </p:cNvPr>
          <p:cNvPicPr>
            <a:picLocks noChangeAspect="1"/>
          </p:cNvPicPr>
          <p:nvPr/>
        </p:nvPicPr>
        <p:blipFill rotWithShape="1">
          <a:blip r:embed="rId5">
            <a:extLst>
              <a:ext uri="{28A0092B-C50C-407E-A947-70E740481C1C}">
                <a14:useLocalDpi xmlns:a14="http://schemas.microsoft.com/office/drawing/2010/main" val="0"/>
              </a:ext>
            </a:extLst>
          </a:blip>
          <a:srcRect r="87355" b="38948"/>
          <a:stretch/>
        </p:blipFill>
        <p:spPr>
          <a:xfrm>
            <a:off x="971582" y="2155563"/>
            <a:ext cx="1647803" cy="3441611"/>
          </a:xfrm>
          <a:prstGeom prst="rect">
            <a:avLst/>
          </a:prstGeom>
          <a:ln>
            <a:solidFill>
              <a:schemeClr val="tx1"/>
            </a:solidFill>
          </a:ln>
        </p:spPr>
      </p:pic>
      <p:sp>
        <p:nvSpPr>
          <p:cNvPr id="17" name="Oval 16">
            <a:extLst>
              <a:ext uri="{FF2B5EF4-FFF2-40B4-BE49-F238E27FC236}">
                <a16:creationId xmlns:a16="http://schemas.microsoft.com/office/drawing/2014/main" id="{12EE690A-6089-4710-BBB9-C9CCB225C2E7}"/>
              </a:ext>
            </a:extLst>
          </p:cNvPr>
          <p:cNvSpPr/>
          <p:nvPr/>
        </p:nvSpPr>
        <p:spPr>
          <a:xfrm>
            <a:off x="1053979" y="3342741"/>
            <a:ext cx="904015" cy="30787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10278F93-9DEB-4147-91EC-073D10DE09E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1" name="Picture 20">
            <a:extLst>
              <a:ext uri="{FF2B5EF4-FFF2-40B4-BE49-F238E27FC236}">
                <a16:creationId xmlns:a16="http://schemas.microsoft.com/office/drawing/2014/main" id="{74ACF919-F8BA-40DC-BCD9-E140E11BE629}"/>
              </a:ext>
            </a:extLst>
          </p:cNvPr>
          <p:cNvPicPr>
            <a:picLocks noChangeAspect="1"/>
          </p:cNvPicPr>
          <p:nvPr/>
        </p:nvPicPr>
        <p:blipFill rotWithShape="1">
          <a:blip r:embed="rId6">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9321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A59BD9-8A70-4D69-B24A-83BA9FC09D1C}"/>
              </a:ext>
            </a:extLst>
          </p:cNvPr>
          <p:cNvPicPr>
            <a:picLocks noChangeAspect="1"/>
          </p:cNvPicPr>
          <p:nvPr/>
        </p:nvPicPr>
        <p:blipFill rotWithShape="1">
          <a:blip r:embed="rId2"/>
          <a:srcRect t="849"/>
          <a:stretch/>
        </p:blipFill>
        <p:spPr>
          <a:xfrm>
            <a:off x="1043164" y="2984938"/>
            <a:ext cx="9925050" cy="2984336"/>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27C683B6-8186-4EA1-98A2-0D208F19684F}"/>
              </a:ext>
            </a:extLst>
          </p:cNvPr>
          <p:cNvCxnSpPr>
            <a:cxnSpLocks/>
          </p:cNvCxnSpPr>
          <p:nvPr/>
        </p:nvCxnSpPr>
        <p:spPr>
          <a:xfrm>
            <a:off x="1729047" y="2633059"/>
            <a:ext cx="1812939" cy="1287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F7F584-5502-46C4-A736-492034D18BB0}"/>
              </a:ext>
            </a:extLst>
          </p:cNvPr>
          <p:cNvSpPr txBox="1"/>
          <p:nvPr/>
        </p:nvSpPr>
        <p:spPr>
          <a:xfrm>
            <a:off x="151586" y="1801982"/>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5835928" y="510727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5C160-216B-4724-A78C-F54147FDCDA5}"/>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8" name="Picture 17">
            <a:extLst>
              <a:ext uri="{FF2B5EF4-FFF2-40B4-BE49-F238E27FC236}">
                <a16:creationId xmlns:a16="http://schemas.microsoft.com/office/drawing/2014/main" id="{E0C36122-0AD2-41A5-BE7F-54E086B82FA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829305F-66AA-4B01-8344-92F6F102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916" y="1826158"/>
            <a:ext cx="8289545" cy="3855084"/>
          </a:xfrm>
          <a:prstGeom prst="rect">
            <a:avLst/>
          </a:prstGeom>
          <a:ln>
            <a:solidFill>
              <a:schemeClr val="tx1"/>
            </a:solidFill>
          </a:ln>
        </p:spPr>
      </p:pic>
      <p:sp>
        <p:nvSpPr>
          <p:cNvPr id="12" name="TextBox 11">
            <a:extLst>
              <a:ext uri="{FF2B5EF4-FFF2-40B4-BE49-F238E27FC236}">
                <a16:creationId xmlns:a16="http://schemas.microsoft.com/office/drawing/2014/main" id="{448166B8-50C4-41ED-A2CF-890C97A93D77}"/>
              </a:ext>
            </a:extLst>
          </p:cNvPr>
          <p:cNvSpPr txBox="1"/>
          <p:nvPr/>
        </p:nvSpPr>
        <p:spPr>
          <a:xfrm>
            <a:off x="8662532" y="615270"/>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671327" y="5584427"/>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cxnSp>
        <p:nvCxnSpPr>
          <p:cNvPr id="14" name="Straight Arrow Connector 13">
            <a:extLst>
              <a:ext uri="{FF2B5EF4-FFF2-40B4-BE49-F238E27FC236}">
                <a16:creationId xmlns:a16="http://schemas.microsoft.com/office/drawing/2014/main" id="{1A66A96B-B671-4155-86AB-B19B2D0C17CA}"/>
              </a:ext>
            </a:extLst>
          </p:cNvPr>
          <p:cNvCxnSpPr>
            <a:cxnSpLocks/>
          </p:cNvCxnSpPr>
          <p:nvPr/>
        </p:nvCxnSpPr>
        <p:spPr>
          <a:xfrm flipH="1">
            <a:off x="8843749" y="1815599"/>
            <a:ext cx="741685" cy="77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p:cNvCxnSpPr>
          <p:nvPr/>
        </p:nvCxnSpPr>
        <p:spPr>
          <a:xfrm flipV="1">
            <a:off x="2326537" y="4067033"/>
            <a:ext cx="471254" cy="1624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5882856" y="4949695"/>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155F3D-2D36-4F82-9DEB-1674CD0F07CE}"/>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4" name="Picture 23">
            <a:extLst>
              <a:ext uri="{FF2B5EF4-FFF2-40B4-BE49-F238E27FC236}">
                <a16:creationId xmlns:a16="http://schemas.microsoft.com/office/drawing/2014/main" id="{D9855304-D16C-47C5-B678-AA65C2E2AEDB}"/>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0795D6-B2E1-4758-BB39-5DAEA82A51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471548B-160A-4639-A1F5-6FA2E7EE06B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D46A729-AE7E-4EFA-9C52-15BB950C49E9}"/>
              </a:ext>
            </a:extLst>
          </p:cNvPr>
          <p:cNvPicPr>
            <a:picLocks noChangeAspect="1"/>
          </p:cNvPicPr>
          <p:nvPr/>
        </p:nvPicPr>
        <p:blipFill rotWithShape="1">
          <a:blip r:embed="rId3">
            <a:extLst>
              <a:ext uri="{28A0092B-C50C-407E-A947-70E740481C1C}">
                <a14:useLocalDpi xmlns:a14="http://schemas.microsoft.com/office/drawing/2010/main" val="0"/>
              </a:ext>
            </a:extLst>
          </a:blip>
          <a:srcRect l="5155" t="287" r="7003" b="9283"/>
          <a:stretch/>
        </p:blipFill>
        <p:spPr>
          <a:xfrm>
            <a:off x="1970884" y="2297478"/>
            <a:ext cx="8069609" cy="386918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1689228" y="2337133"/>
            <a:ext cx="589948" cy="1224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1"/>
          </p:cNvCxnSpPr>
          <p:nvPr/>
        </p:nvCxnSpPr>
        <p:spPr>
          <a:xfrm flipH="1">
            <a:off x="4544704" y="3666974"/>
            <a:ext cx="5632269" cy="4671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28919" y="1506136"/>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6109648" y="5675894"/>
            <a:ext cx="596715"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4499-C3E3-48A6-8904-FA11237AE2FE}"/>
              </a:ext>
            </a:extLst>
          </p:cNvPr>
          <p:cNvSpPr txBox="1"/>
          <p:nvPr/>
        </p:nvSpPr>
        <p:spPr>
          <a:xfrm>
            <a:off x="10176973" y="3251475"/>
            <a:ext cx="1846705" cy="830997"/>
          </a:xfrm>
          <a:prstGeom prst="rect">
            <a:avLst/>
          </a:prstGeom>
          <a:noFill/>
        </p:spPr>
        <p:txBody>
          <a:bodyPr wrap="square" rtlCol="0">
            <a:spAutoFit/>
          </a:bodyPr>
          <a:lstStyle/>
          <a:p>
            <a:r>
              <a:rPr lang="en-US" sz="2400" dirty="0">
                <a:solidFill>
                  <a:srgbClr val="FF0000"/>
                </a:solidFill>
              </a:rPr>
              <a:t>Give your role a name</a:t>
            </a:r>
          </a:p>
        </p:txBody>
      </p:sp>
      <p:sp>
        <p:nvSpPr>
          <p:cNvPr id="22" name="TextBox 21">
            <a:extLst>
              <a:ext uri="{FF2B5EF4-FFF2-40B4-BE49-F238E27FC236}">
                <a16:creationId xmlns:a16="http://schemas.microsoft.com/office/drawing/2014/main" id="{6472E40F-4000-4165-BA5F-6B883ECDCD8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4B0AFB9-1499-45EE-8960-BDA373128C4F}"/>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20" grpId="0"/>
      <p:bldP spid="2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9F2C43-9FD0-4C38-A653-D1C06D6D5ABF}"/>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8873367-B098-49C9-91CD-51B1D370021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BD624D65-3732-4F59-82FE-6C7BCCDA897F}"/>
              </a:ext>
            </a:extLst>
          </p:cNvPr>
          <p:cNvPicPr>
            <a:picLocks noChangeAspect="1"/>
          </p:cNvPicPr>
          <p:nvPr/>
        </p:nvPicPr>
        <p:blipFill rotWithShape="1">
          <a:blip r:embed="rId2">
            <a:extLst>
              <a:ext uri="{28A0092B-C50C-407E-A947-70E740481C1C}">
                <a14:useLocalDpi xmlns:a14="http://schemas.microsoft.com/office/drawing/2010/main" val="0"/>
              </a:ext>
            </a:extLst>
          </a:blip>
          <a:srcRect r="8451" b="1645"/>
          <a:stretch/>
        </p:blipFill>
        <p:spPr>
          <a:xfrm>
            <a:off x="4769556" y="1373672"/>
            <a:ext cx="6445407" cy="50885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1979"/>
            <a:ext cx="1002500"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3937219"/>
            <a:ext cx="1002500" cy="308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4009106" y="5691544"/>
            <a:ext cx="1063226"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200329"/>
          </a:xfrm>
          <a:prstGeom prst="rect">
            <a:avLst/>
          </a:prstGeom>
          <a:noFill/>
        </p:spPr>
        <p:txBody>
          <a:bodyPr wrap="square" rtlCol="0" anchor="t">
            <a:spAutoFit/>
          </a:bodyPr>
          <a:lstStyle/>
          <a:p>
            <a:r>
              <a:rPr lang="en-US" sz="2400" dirty="0">
                <a:solidFill>
                  <a:srgbClr val="FF0000"/>
                </a:solidFill>
              </a:rPr>
              <a:t>Choose the database you created for your </a:t>
            </a:r>
            <a:r>
              <a:rPr lang="en-US" sz="2400">
                <a:solidFill>
                  <a:srgbClr val="FF0000"/>
                </a:solidFill>
              </a:rPr>
              <a:t>table to be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200329"/>
          </a:xfrm>
          <a:prstGeom prst="rect">
            <a:avLst/>
          </a:prstGeom>
          <a:noFill/>
        </p:spPr>
        <p:txBody>
          <a:bodyPr wrap="square" rtlCol="0" anchor="t">
            <a:spAutoFit/>
          </a:bodyPr>
          <a:lstStyle/>
          <a:p>
            <a:r>
              <a:rPr lang="en-US" sz="2400" dirty="0">
                <a:solidFill>
                  <a:srgbClr val="FF0000"/>
                </a:solidFill>
              </a:rPr>
              <a:t>The crawler will update the table if there is a </a:t>
            </a:r>
            <a:r>
              <a:rPr lang="en-US" sz="2400">
                <a:solidFill>
                  <a:srgbClr val="FF0000"/>
                </a:solidFill>
              </a:rPr>
              <a:t>change in the data</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78686" y="5987998"/>
            <a:ext cx="633994" cy="34379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27478B-0B37-4F00-AA59-78B96C09D436}"/>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3AC4F35-BC43-4A28-ABDE-FA8607285793}"/>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5086B-26AA-47CD-9765-C591FEB2D698}"/>
              </a:ext>
            </a:extLst>
          </p:cNvPr>
          <p:cNvPicPr>
            <a:picLocks noChangeAspect="1"/>
          </p:cNvPicPr>
          <p:nvPr/>
        </p:nvPicPr>
        <p:blipFill>
          <a:blip r:embed="rId2"/>
          <a:stretch>
            <a:fillRect/>
          </a:stretch>
        </p:blipFill>
        <p:spPr>
          <a:xfrm>
            <a:off x="2404661" y="1497724"/>
            <a:ext cx="7381875" cy="5143500"/>
          </a:xfrm>
          <a:prstGeom prst="rect">
            <a:avLst/>
          </a:prstGeom>
        </p:spPr>
        <p:style>
          <a:lnRef idx="2">
            <a:schemeClr val="dk1"/>
          </a:lnRef>
          <a:fillRef idx="1">
            <a:schemeClr val="lt1"/>
          </a:fillRef>
          <a:effectRef idx="0">
            <a:schemeClr val="dk1"/>
          </a:effectRef>
          <a:fontRef idx="minor">
            <a:schemeClr val="dk1"/>
          </a:fontRef>
        </p:style>
      </p:pic>
      <p:sp>
        <p:nvSpPr>
          <p:cNvPr id="6" name="Oval 5">
            <a:extLst>
              <a:ext uri="{FF2B5EF4-FFF2-40B4-BE49-F238E27FC236}">
                <a16:creationId xmlns:a16="http://schemas.microsoft.com/office/drawing/2014/main" id="{8C4A3AA1-E28C-47D1-A9DC-1C6A36F9E9B8}"/>
              </a:ext>
            </a:extLst>
          </p:cNvPr>
          <p:cNvSpPr/>
          <p:nvPr/>
        </p:nvSpPr>
        <p:spPr>
          <a:xfrm>
            <a:off x="6095598" y="6211299"/>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2739FD-F304-46D4-A904-2F86AEA1FB6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2" name="Picture 11">
            <a:extLst>
              <a:ext uri="{FF2B5EF4-FFF2-40B4-BE49-F238E27FC236}">
                <a16:creationId xmlns:a16="http://schemas.microsoft.com/office/drawing/2014/main" id="{CF13A125-3FC3-44B2-8359-6A51FFF36587}"/>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89370-EB1F-477D-BD49-691835BCF7C1}"/>
              </a:ext>
            </a:extLst>
          </p:cNvPr>
          <p:cNvPicPr>
            <a:picLocks noChangeAspect="1"/>
          </p:cNvPicPr>
          <p:nvPr/>
        </p:nvPicPr>
        <p:blipFill rotWithShape="1">
          <a:blip r:embed="rId2"/>
          <a:srcRect t="11251"/>
          <a:stretch/>
        </p:blipFill>
        <p:spPr>
          <a:xfrm>
            <a:off x="466009" y="1661699"/>
            <a:ext cx="10687050" cy="2282402"/>
          </a:xfrm>
          <a:prstGeom prst="rect">
            <a:avLst/>
          </a:prstGeom>
        </p:spPr>
        <p:style>
          <a:lnRef idx="2">
            <a:schemeClr val="dk1"/>
          </a:lnRef>
          <a:fillRef idx="1">
            <a:schemeClr val="lt1"/>
          </a:fillRef>
          <a:effectRef idx="0">
            <a:schemeClr val="dk1"/>
          </a:effectRef>
          <a:fontRef idx="minor">
            <a:schemeClr val="dk1"/>
          </a:fontRef>
        </p:style>
      </p:pic>
      <p:pic>
        <p:nvPicPr>
          <p:cNvPr id="4" name="Picture 3" descr="A screenshot of a social media post&#10;&#10;Description generated with very high confidence">
            <a:extLst>
              <a:ext uri="{FF2B5EF4-FFF2-40B4-BE49-F238E27FC236}">
                <a16:creationId xmlns:a16="http://schemas.microsoft.com/office/drawing/2014/main" id="{DD6EFA94-5AA0-4E32-BF48-B36D50C0C96A}"/>
              </a:ext>
            </a:extLst>
          </p:cNvPr>
          <p:cNvPicPr>
            <a:picLocks noChangeAspect="1"/>
          </p:cNvPicPr>
          <p:nvPr/>
        </p:nvPicPr>
        <p:blipFill rotWithShape="1">
          <a:blip r:embed="rId3">
            <a:extLst>
              <a:ext uri="{28A0092B-C50C-407E-A947-70E740481C1C}">
                <a14:useLocalDpi xmlns:a14="http://schemas.microsoft.com/office/drawing/2010/main" val="0"/>
              </a:ext>
            </a:extLst>
          </a:blip>
          <a:srcRect r="28640" b="39196"/>
          <a:stretch/>
        </p:blipFill>
        <p:spPr>
          <a:xfrm>
            <a:off x="440267" y="4272304"/>
            <a:ext cx="10712792" cy="1564367"/>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32690DA4-FC2A-4428-8AF1-ED6145EFDD85}"/>
              </a:ext>
            </a:extLst>
          </p:cNvPr>
          <p:cNvSpPr txBox="1"/>
          <p:nvPr/>
        </p:nvSpPr>
        <p:spPr>
          <a:xfrm>
            <a:off x="3569146" y="5888380"/>
            <a:ext cx="5943343" cy="461665"/>
          </a:xfrm>
          <a:prstGeom prst="rect">
            <a:avLst/>
          </a:prstGeom>
          <a:noFill/>
        </p:spPr>
        <p:txBody>
          <a:bodyPr wrap="square" rtlCol="0">
            <a:spAutoFit/>
          </a:bodyPr>
          <a:lstStyle/>
          <a:p>
            <a:r>
              <a:rPr lang="en-US" sz="2400" dirty="0">
                <a:solidFill>
                  <a:srgbClr val="FF0000"/>
                </a:solidFill>
              </a:rPr>
              <a:t>Your table should be in the Tables tab</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4298731" y="1370250"/>
            <a:ext cx="2277702" cy="6001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1723697" y="5559972"/>
            <a:ext cx="1845449" cy="5592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5238958" y="908585"/>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3128879"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43AF6D-F670-4C7B-874B-3599C9A3F049}"/>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33" name="Picture 32">
            <a:extLst>
              <a:ext uri="{FF2B5EF4-FFF2-40B4-BE49-F238E27FC236}">
                <a16:creationId xmlns:a16="http://schemas.microsoft.com/office/drawing/2014/main" id="{CE33E4AB-3852-4CD6-A931-98B74AC18F83}"/>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28824CC7-C869-4681-BF80-A767AD269F6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4" name="Picture 3" descr="A screenshot of a computer&#10;&#10;Description generated with very high confidence">
            <a:extLst>
              <a:ext uri="{FF2B5EF4-FFF2-40B4-BE49-F238E27FC236}">
                <a16:creationId xmlns:a16="http://schemas.microsoft.com/office/drawing/2014/main" id="{06128F46-F921-4FB1-9F77-6B8D5C4168DC}"/>
              </a:ext>
            </a:extLst>
          </p:cNvPr>
          <p:cNvPicPr>
            <a:picLocks noChangeAspect="1"/>
          </p:cNvPicPr>
          <p:nvPr/>
        </p:nvPicPr>
        <p:blipFill rotWithShape="1">
          <a:blip r:embed="rId4">
            <a:extLst>
              <a:ext uri="{28A0092B-C50C-407E-A947-70E740481C1C}">
                <a14:useLocalDpi xmlns:a14="http://schemas.microsoft.com/office/drawing/2010/main" val="0"/>
              </a:ext>
            </a:extLst>
          </a:blip>
          <a:srcRect r="9779" b="12359"/>
          <a:stretch/>
        </p:blipFill>
        <p:spPr>
          <a:xfrm>
            <a:off x="125506" y="2441380"/>
            <a:ext cx="10999694" cy="41773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0208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2" name="Picture 1">
            <a:extLst>
              <a:ext uri="{FF2B5EF4-FFF2-40B4-BE49-F238E27FC236}">
                <a16:creationId xmlns:a16="http://schemas.microsoft.com/office/drawing/2014/main" id="{163FB81C-3056-4375-9B26-D32B0D99A403}"/>
              </a:ext>
            </a:extLst>
          </p:cNvPr>
          <p:cNvPicPr>
            <a:picLocks noChangeAspect="1"/>
          </p:cNvPicPr>
          <p:nvPr/>
        </p:nvPicPr>
        <p:blipFill rotWithShape="1">
          <a:blip r:embed="rId4"/>
          <a:srcRect r="24011" b="18592"/>
          <a:stretch/>
        </p:blipFill>
        <p:spPr>
          <a:xfrm>
            <a:off x="119364" y="2428124"/>
            <a:ext cx="9264526" cy="38919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35285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using Athena </a:t>
            </a:r>
          </a:p>
          <a:p>
            <a:pPr lvl="1"/>
            <a:endParaRPr lang="en-US" sz="2600" dirty="0"/>
          </a:p>
          <a:p>
            <a:pPr marL="274320" lvl="1" indent="0">
              <a:buNone/>
            </a:pPr>
            <a:r>
              <a:rPr lang="en-US" sz="2600" dirty="0"/>
              <a:t>(Use US-EAST-2/Ohio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4"/>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ocial media post&#10;&#10;Description generated with very high confidence">
            <a:extLst>
              <a:ext uri="{FF2B5EF4-FFF2-40B4-BE49-F238E27FC236}">
                <a16:creationId xmlns:a16="http://schemas.microsoft.com/office/drawing/2014/main" id="{8CC72710-A352-45DA-B04F-5E29113B4B0C}"/>
              </a:ext>
            </a:extLst>
          </p:cNvPr>
          <p:cNvPicPr>
            <a:picLocks noChangeAspect="1"/>
          </p:cNvPicPr>
          <p:nvPr/>
        </p:nvPicPr>
        <p:blipFill rotWithShape="1">
          <a:blip r:embed="rId3">
            <a:extLst>
              <a:ext uri="{28A0092B-C50C-407E-A947-70E740481C1C}">
                <a14:useLocalDpi xmlns:a14="http://schemas.microsoft.com/office/drawing/2010/main" val="0"/>
              </a:ext>
            </a:extLst>
          </a:blip>
          <a:srcRect l="9864" t="15725" r="6032" b="16268"/>
          <a:stretch/>
        </p:blipFill>
        <p:spPr>
          <a:xfrm>
            <a:off x="2654124" y="1565569"/>
            <a:ext cx="8938289" cy="4493649"/>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2530327" y="3652553"/>
            <a:ext cx="1432073" cy="1780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3052388"/>
            <a:ext cx="2530327"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spTree>
    <p:extLst>
      <p:ext uri="{BB962C8B-B14F-4D97-AF65-F5344CB8AC3E}">
        <p14:creationId xmlns:p14="http://schemas.microsoft.com/office/powerpoint/2010/main" val="3821898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ocial media post&#10;&#10;Description generated with very high confidence">
            <a:extLst>
              <a:ext uri="{FF2B5EF4-FFF2-40B4-BE49-F238E27FC236}">
                <a16:creationId xmlns:a16="http://schemas.microsoft.com/office/drawing/2014/main" id="{28542262-08BB-4CCE-A840-EE79AEEEFDD3}"/>
              </a:ext>
            </a:extLst>
          </p:cNvPr>
          <p:cNvPicPr>
            <a:picLocks noChangeAspect="1"/>
          </p:cNvPicPr>
          <p:nvPr/>
        </p:nvPicPr>
        <p:blipFill rotWithShape="1">
          <a:blip r:embed="rId3">
            <a:extLst>
              <a:ext uri="{28A0092B-C50C-407E-A947-70E740481C1C}">
                <a14:useLocalDpi xmlns:a14="http://schemas.microsoft.com/office/drawing/2010/main" val="0"/>
              </a:ext>
            </a:extLst>
          </a:blip>
          <a:srcRect l="321" r="9082" b="24627"/>
          <a:stretch/>
        </p:blipFill>
        <p:spPr>
          <a:xfrm>
            <a:off x="2565222" y="1469116"/>
            <a:ext cx="8658578" cy="4796788"/>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006221" y="1843763"/>
            <a:ext cx="1842448"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1982262"/>
            <a:ext cx="2006221"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224585" y="3686809"/>
            <a:ext cx="1733266" cy="6224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0" y="3709044"/>
            <a:ext cx="2224585" cy="1200329"/>
          </a:xfrm>
          <a:prstGeom prst="rect">
            <a:avLst/>
          </a:prstGeom>
          <a:noFill/>
        </p:spPr>
        <p:txBody>
          <a:bodyPr wrap="square" rtlCol="0">
            <a:spAutoFit/>
          </a:bodyPr>
          <a:lstStyle/>
          <a:p>
            <a:r>
              <a:rPr lang="en-US" sz="2400" dirty="0">
                <a:solidFill>
                  <a:srgbClr val="FF0000"/>
                </a:solidFill>
              </a:rPr>
              <a:t>Choose to add to the Route Table</a:t>
            </a:r>
          </a:p>
        </p:txBody>
      </p:sp>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vert="horz" lIns="91440" tIns="45720" rIns="91440" bIns="45720" rtlCol="0" anchor="t">
            <a:normAutofit fontScale="92500" lnSpcReduction="20000"/>
          </a:bodyPr>
          <a:lstStyle/>
          <a:p>
            <a:pPr marL="0" indent="0">
              <a:buNone/>
            </a:pPr>
            <a:r>
              <a:rPr lang="en-US" sz="2400"/>
              <a:t>Original Data File(WA_Sales_Products.csv)</a:t>
            </a: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current date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3"/>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698505" y="5811151"/>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53803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rotWithShape="1">
          <a:blip r:embed="rId4">
            <a:extLst>
              <a:ext uri="{28A0092B-C50C-407E-A947-70E740481C1C}">
                <a14:useLocalDpi xmlns:a14="http://schemas.microsoft.com/office/drawing/2010/main" val="0"/>
              </a:ext>
            </a:extLst>
          </a:blip>
          <a:srcRect r="32243"/>
          <a:stretch/>
        </p:blipFill>
        <p:spPr>
          <a:xfrm>
            <a:off x="3531096" y="2400470"/>
            <a:ext cx="7933024"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4641229" y="3200300"/>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3952675" y="4985104"/>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pic>
        <p:nvPicPr>
          <p:cNvPr id="2" name="Picture 1">
            <a:extLst>
              <a:ext uri="{FF2B5EF4-FFF2-40B4-BE49-F238E27FC236}">
                <a16:creationId xmlns:a16="http://schemas.microsoft.com/office/drawing/2014/main" id="{025E1454-C329-44E8-9FDF-2C9BB785FF53}"/>
              </a:ext>
            </a:extLst>
          </p:cNvPr>
          <p:cNvPicPr>
            <a:picLocks noChangeAspect="1"/>
          </p:cNvPicPr>
          <p:nvPr/>
        </p:nvPicPr>
        <p:blipFill>
          <a:blip r:embed="rId5"/>
          <a:stretch>
            <a:fillRect/>
          </a:stretch>
        </p:blipFill>
        <p:spPr>
          <a:xfrm>
            <a:off x="932632" y="1796856"/>
            <a:ext cx="1362265" cy="4591691"/>
          </a:xfrm>
          <a:prstGeom prst="rect">
            <a:avLst/>
          </a:prstGeom>
          <a:ln>
            <a:solidFill>
              <a:schemeClr val="tx1"/>
            </a:solidFill>
          </a:ln>
        </p:spPr>
      </p:pic>
      <p:sp>
        <p:nvSpPr>
          <p:cNvPr id="13" name="Oval 12">
            <a:extLst>
              <a:ext uri="{FF2B5EF4-FFF2-40B4-BE49-F238E27FC236}">
                <a16:creationId xmlns:a16="http://schemas.microsoft.com/office/drawing/2014/main" id="{602D0878-980E-4B37-936C-64DC6241E313}"/>
              </a:ext>
            </a:extLst>
          </p:cNvPr>
          <p:cNvSpPr/>
          <p:nvPr/>
        </p:nvSpPr>
        <p:spPr>
          <a:xfrm>
            <a:off x="1098992" y="3634449"/>
            <a:ext cx="1218558"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37EE21-74A0-4445-97A8-F6F5D25875CA}"/>
              </a:ext>
            </a:extLst>
          </p:cNvPr>
          <p:cNvPicPr>
            <a:picLocks noChangeAspect="1"/>
          </p:cNvPicPr>
          <p:nvPr/>
        </p:nvPicPr>
        <p:blipFill>
          <a:blip r:embed="rId2"/>
          <a:stretch>
            <a:fillRect/>
          </a:stretch>
        </p:blipFill>
        <p:spPr>
          <a:xfrm>
            <a:off x="2418418" y="1574542"/>
            <a:ext cx="7355163" cy="4186785"/>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681174"/>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440267" y="5793438"/>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cxnSp>
        <p:nvCxnSpPr>
          <p:cNvPr id="11" name="Straight Arrow Connector 10">
            <a:extLst>
              <a:ext uri="{FF2B5EF4-FFF2-40B4-BE49-F238E27FC236}">
                <a16:creationId xmlns:a16="http://schemas.microsoft.com/office/drawing/2014/main" id="{3F66FEF6-D017-4D5E-B29B-50053F7BDC50}"/>
              </a:ext>
            </a:extLst>
          </p:cNvPr>
          <p:cNvCxnSpPr>
            <a:cxnSpLocks/>
          </p:cNvCxnSpPr>
          <p:nvPr/>
        </p:nvCxnSpPr>
        <p:spPr>
          <a:xfrm flipH="1">
            <a:off x="4004441" y="1542431"/>
            <a:ext cx="5013435" cy="9905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V="1">
            <a:off x="2294476" y="3429000"/>
            <a:ext cx="827096" cy="23644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630202" y="5076602"/>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D39F1655-DDEA-41BF-8ECE-DD345D1EDB6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t="1382" r="19394" b="19167"/>
          <a:stretch/>
        </p:blipFill>
        <p:spPr>
          <a:xfrm>
            <a:off x="2308078" y="1959449"/>
            <a:ext cx="6798365" cy="3722348"/>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cluster: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142820" y="5793438"/>
            <a:ext cx="4330516" cy="830997"/>
          </a:xfrm>
          <a:prstGeom prst="rect">
            <a:avLst/>
          </a:prstGeom>
          <a:noFill/>
        </p:spPr>
        <p:txBody>
          <a:bodyPr wrap="square" rtlCol="0">
            <a:spAutoFit/>
          </a:bodyPr>
          <a:lstStyle/>
          <a:p>
            <a:r>
              <a:rPr lang="en-US" sz="2400" dirty="0">
                <a:solidFill>
                  <a:srgbClr val="FF0000"/>
                </a:solidFill>
              </a:rPr>
              <a:t>Name of the database:</a:t>
            </a:r>
          </a:p>
          <a:p>
            <a:r>
              <a:rPr lang="en-US" sz="2400" dirty="0" err="1">
                <a:solidFill>
                  <a:srgbClr val="FF0000"/>
                </a:solidFill>
              </a:rPr>
              <a:t>glue_tutorial_database_xxx</a:t>
            </a:r>
            <a:endParaRPr lang="en-US" sz="2400" dirty="0">
              <a:solidFill>
                <a:srgbClr val="FF0000"/>
              </a:solidFill>
            </a:endParaRP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668110" y="1512172"/>
            <a:ext cx="4095211" cy="1472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p:cNvCxnSpPr>
          <p:nvPr/>
        </p:nvCxnSpPr>
        <p:spPr>
          <a:xfrm flipV="1">
            <a:off x="1426670" y="3657600"/>
            <a:ext cx="1157504" cy="2135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20513" y="5244487"/>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17" name="TextBox 16">
            <a:extLst>
              <a:ext uri="{FF2B5EF4-FFF2-40B4-BE49-F238E27FC236}">
                <a16:creationId xmlns:a16="http://schemas.microsoft.com/office/drawing/2014/main" id="{79E70D3C-CD26-49C9-8E14-68143313783E}"/>
              </a:ext>
            </a:extLst>
          </p:cNvPr>
          <p:cNvSpPr txBox="1"/>
          <p:nvPr/>
        </p:nvSpPr>
        <p:spPr>
          <a:xfrm>
            <a:off x="9183603" y="3947223"/>
            <a:ext cx="2730686" cy="1200329"/>
          </a:xfrm>
          <a:prstGeom prst="rect">
            <a:avLst/>
          </a:prstGeom>
          <a:noFill/>
        </p:spPr>
        <p:txBody>
          <a:bodyPr wrap="square" rtlCol="0">
            <a:spAutoFit/>
          </a:bodyPr>
          <a:lstStyle/>
          <a:p>
            <a:r>
              <a:rPr lang="en-US" sz="2400" dirty="0">
                <a:solidFill>
                  <a:srgbClr val="FF0000"/>
                </a:solidFill>
              </a:rPr>
              <a:t>Username and password created for Redshift</a:t>
            </a:r>
          </a:p>
        </p:txBody>
      </p:sp>
      <p:cxnSp>
        <p:nvCxnSpPr>
          <p:cNvPr id="19" name="Straight Arrow Connector 18">
            <a:extLst>
              <a:ext uri="{FF2B5EF4-FFF2-40B4-BE49-F238E27FC236}">
                <a16:creationId xmlns:a16="http://schemas.microsoft.com/office/drawing/2014/main" id="{A0413507-DEAA-4F7E-9855-030E188CADDD}"/>
              </a:ext>
            </a:extLst>
          </p:cNvPr>
          <p:cNvCxnSpPr>
            <a:cxnSpLocks/>
            <a:stCxn id="17" idx="1"/>
          </p:cNvCxnSpPr>
          <p:nvPr/>
        </p:nvCxnSpPr>
        <p:spPr>
          <a:xfrm flipH="1" flipV="1">
            <a:off x="3270935" y="4296168"/>
            <a:ext cx="5912668" cy="2512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2BC7C1-CA5C-4B96-9F92-4EFF517A68AC}"/>
              </a:ext>
            </a:extLst>
          </p:cNvPr>
          <p:cNvCxnSpPr>
            <a:cxnSpLocks/>
            <a:stCxn id="17" idx="1"/>
          </p:cNvCxnSpPr>
          <p:nvPr/>
        </p:nvCxnSpPr>
        <p:spPr>
          <a:xfrm flipH="1">
            <a:off x="3270935" y="4547388"/>
            <a:ext cx="5912668" cy="368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8" grpId="1"/>
      <p:bldP spid="9" grpId="0" animBg="1"/>
      <p:bldP spid="17" grpId="0"/>
      <p:bldP spid="1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08C9F-2006-45F8-9301-65582B72C20D}"/>
              </a:ext>
            </a:extLst>
          </p:cNvPr>
          <p:cNvPicPr>
            <a:picLocks noChangeAspect="1"/>
          </p:cNvPicPr>
          <p:nvPr/>
        </p:nvPicPr>
        <p:blipFill>
          <a:blip r:embed="rId2"/>
          <a:stretch>
            <a:fillRect/>
          </a:stretch>
        </p:blipFill>
        <p:spPr>
          <a:xfrm>
            <a:off x="2188824" y="1543049"/>
            <a:ext cx="7814352" cy="4510909"/>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9" name="Oval 8">
            <a:extLst>
              <a:ext uri="{FF2B5EF4-FFF2-40B4-BE49-F238E27FC236}">
                <a16:creationId xmlns:a16="http://schemas.microsoft.com/office/drawing/2014/main" id="{611D3B72-BE3B-4C23-ADD9-040F435FE3DD}"/>
              </a:ext>
            </a:extLst>
          </p:cNvPr>
          <p:cNvSpPr/>
          <p:nvPr/>
        </p:nvSpPr>
        <p:spPr>
          <a:xfrm>
            <a:off x="6005689" y="523768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882452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AC85310-AB0D-4359-9CBE-72F8AB92F10C}"/>
              </a:ext>
            </a:extLst>
          </p:cNvPr>
          <p:cNvPicPr>
            <a:picLocks noChangeAspect="1"/>
          </p:cNvPicPr>
          <p:nvPr/>
        </p:nvPicPr>
        <p:blipFill rotWithShape="1">
          <a:blip r:embed="rId3">
            <a:extLst>
              <a:ext uri="{28A0092B-C50C-407E-A947-70E740481C1C}">
                <a14:useLocalDpi xmlns:a14="http://schemas.microsoft.com/office/drawing/2010/main" val="0"/>
              </a:ext>
            </a:extLst>
          </a:blip>
          <a:srcRect l="1356" r="22943" b="22542"/>
          <a:stretch/>
        </p:blipFill>
        <p:spPr>
          <a:xfrm>
            <a:off x="377949" y="2620303"/>
            <a:ext cx="11255480" cy="1761599"/>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4"/>
          <a:stretch>
            <a:fillRect/>
          </a:stretch>
        </p:blipFill>
        <p:spPr>
          <a:xfrm>
            <a:off x="1650272" y="69582"/>
            <a:ext cx="1097280" cy="1097280"/>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408523" y="2933968"/>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1" name="TextBox 10">
            <a:extLst>
              <a:ext uri="{FF2B5EF4-FFF2-40B4-BE49-F238E27FC236}">
                <a16:creationId xmlns:a16="http://schemas.microsoft.com/office/drawing/2014/main" id="{69C7435C-8736-4C2F-9F02-2EC98F42A399}"/>
              </a:ext>
            </a:extLst>
          </p:cNvPr>
          <p:cNvSpPr txBox="1"/>
          <p:nvPr/>
        </p:nvSpPr>
        <p:spPr>
          <a:xfrm>
            <a:off x="1683037" y="4600969"/>
            <a:ext cx="3562404" cy="830997"/>
          </a:xfrm>
          <a:prstGeom prst="rect">
            <a:avLst/>
          </a:prstGeom>
          <a:noFill/>
        </p:spPr>
        <p:txBody>
          <a:bodyPr wrap="square" rtlCol="0">
            <a:spAutoFit/>
          </a:bodyPr>
          <a:lstStyle/>
          <a:p>
            <a:r>
              <a:rPr lang="en-US" sz="2400" dirty="0">
                <a:solidFill>
                  <a:srgbClr val="FF0000"/>
                </a:solidFill>
              </a:rPr>
              <a:t>Select newly created connection</a:t>
            </a:r>
          </a:p>
        </p:txBody>
      </p:sp>
      <p:cxnSp>
        <p:nvCxnSpPr>
          <p:cNvPr id="12" name="Straight Arrow Connector 11">
            <a:extLst>
              <a:ext uri="{FF2B5EF4-FFF2-40B4-BE49-F238E27FC236}">
                <a16:creationId xmlns:a16="http://schemas.microsoft.com/office/drawing/2014/main" id="{0F6AC54F-6E42-4126-9C86-92BB56D95966}"/>
              </a:ext>
            </a:extLst>
          </p:cNvPr>
          <p:cNvCxnSpPr>
            <a:cxnSpLocks/>
            <a:stCxn id="11" idx="1"/>
          </p:cNvCxnSpPr>
          <p:nvPr/>
        </p:nvCxnSpPr>
        <p:spPr>
          <a:xfrm flipH="1" flipV="1">
            <a:off x="607531" y="4040428"/>
            <a:ext cx="1075506" cy="9760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5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54766586-09F4-4BA6-8E87-60CF625AF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886" y="2428083"/>
            <a:ext cx="6233605" cy="2969856"/>
          </a:xfrm>
          <a:prstGeom prst="rect">
            <a:avLst/>
          </a:prstGeom>
          <a:ln>
            <a:solidFill>
              <a:schemeClr val="tx1"/>
            </a:solidFill>
          </a:ln>
        </p:spPr>
      </p:pic>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7097683" y="3720877"/>
            <a:ext cx="2024808" cy="2740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9122491" y="3305378"/>
            <a:ext cx="3001257" cy="830997"/>
          </a:xfrm>
          <a:prstGeom prst="rect">
            <a:avLst/>
          </a:prstGeom>
          <a:noFill/>
        </p:spPr>
        <p:txBody>
          <a:bodyPr wrap="square" rtlCol="0">
            <a:spAutoFit/>
          </a:bodyPr>
          <a:lstStyle/>
          <a:p>
            <a:r>
              <a:rPr lang="en-US" sz="2400" dirty="0">
                <a:solidFill>
                  <a:srgbClr val="FF0000"/>
                </a:solidFill>
              </a:rPr>
              <a:t>Select your recently created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226294" y="4832411"/>
            <a:ext cx="1502051"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B16793D-0E0D-4BF0-8C41-B86B11692F71}"/>
              </a:ext>
            </a:extLst>
          </p:cNvPr>
          <p:cNvPicPr>
            <a:picLocks noChangeAspect="1"/>
          </p:cNvPicPr>
          <p:nvPr/>
        </p:nvPicPr>
        <p:blipFill rotWithShape="1">
          <a:blip r:embed="rId2">
            <a:extLst>
              <a:ext uri="{28A0092B-C50C-407E-A947-70E740481C1C}">
                <a14:useLocalDpi xmlns:a14="http://schemas.microsoft.com/office/drawing/2010/main" val="0"/>
              </a:ext>
            </a:extLst>
          </a:blip>
          <a:srcRect l="1534" r="45047"/>
          <a:stretch/>
        </p:blipFill>
        <p:spPr>
          <a:xfrm>
            <a:off x="1129810" y="2404021"/>
            <a:ext cx="9751758" cy="3454564"/>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3"/>
          <a:stretch>
            <a:fillRect/>
          </a:stretch>
        </p:blipFill>
        <p:spPr>
          <a:xfrm>
            <a:off x="1650272" y="69582"/>
            <a:ext cx="1097280" cy="1097280"/>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US-EAST-2/ Ohio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4" name="L-Shape 43">
            <a:extLst>
              <a:ext uri="{FF2B5EF4-FFF2-40B4-BE49-F238E27FC236}">
                <a16:creationId xmlns:a16="http://schemas.microsoft.com/office/drawing/2014/main" id="{3EA7B4F7-AB8E-4971-B84B-841A7ECA485D}"/>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E23F8-4D91-42D6-9F2E-F6604CA95BD8}"/>
              </a:ext>
            </a:extLst>
          </p:cNvPr>
          <p:cNvPicPr>
            <a:picLocks noChangeAspect="1"/>
          </p:cNvPicPr>
          <p:nvPr/>
        </p:nvPicPr>
        <p:blipFill rotWithShape="1">
          <a:blip r:embed="rId2"/>
          <a:srcRect r="19783" b="37636"/>
          <a:stretch/>
        </p:blipFill>
        <p:spPr>
          <a:xfrm>
            <a:off x="1423661" y="2647108"/>
            <a:ext cx="9780104" cy="2757290"/>
          </a:xfrm>
          <a:prstGeom prst="rect">
            <a:avLst/>
          </a:prstGeom>
          <a:ln>
            <a:solidFill>
              <a:schemeClr val="tx1"/>
            </a:solidFill>
          </a:ln>
        </p:spPr>
      </p:pic>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7" name="Oval 6">
            <a:extLst>
              <a:ext uri="{FF2B5EF4-FFF2-40B4-BE49-F238E27FC236}">
                <a16:creationId xmlns:a16="http://schemas.microsoft.com/office/drawing/2014/main" id="{C2A304D6-4463-4D09-89A6-AC54ACCA2BF8}"/>
              </a:ext>
            </a:extLst>
          </p:cNvPr>
          <p:cNvSpPr/>
          <p:nvPr/>
        </p:nvSpPr>
        <p:spPr>
          <a:xfrm>
            <a:off x="1483672" y="4681880"/>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1" name="Oval 10">
            <a:extLst>
              <a:ext uri="{FF2B5EF4-FFF2-40B4-BE49-F238E27FC236}">
                <a16:creationId xmlns:a16="http://schemas.microsoft.com/office/drawing/2014/main" id="{BAE0DEDE-EFA2-4B47-A9C5-35CCEE18125A}"/>
              </a:ext>
            </a:extLst>
          </p:cNvPr>
          <p:cNvSpPr/>
          <p:nvPr/>
        </p:nvSpPr>
        <p:spPr>
          <a:xfrm>
            <a:off x="2881777" y="3217512"/>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E2C7BF-24A8-4D7C-B944-6A1B81267164}"/>
              </a:ext>
            </a:extLst>
          </p:cNvPr>
          <p:cNvPicPr>
            <a:picLocks noChangeAspect="1"/>
          </p:cNvPicPr>
          <p:nvPr/>
        </p:nvPicPr>
        <p:blipFill>
          <a:blip r:embed="rId3"/>
          <a:stretch>
            <a:fillRect/>
          </a:stretch>
        </p:blipFill>
        <p:spPr>
          <a:xfrm>
            <a:off x="2952113" y="1480792"/>
            <a:ext cx="6124575" cy="5191125"/>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004441" y="1256049"/>
            <a:ext cx="794418" cy="833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5097517" y="2122493"/>
            <a:ext cx="4474049" cy="5054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5097517" y="3750798"/>
            <a:ext cx="4394883" cy="11228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1742993" y="2498211"/>
            <a:ext cx="1497897" cy="10066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p:cNvCxnSpPr>
          <p:nvPr/>
        </p:nvCxnSpPr>
        <p:spPr>
          <a:xfrm>
            <a:off x="1470991" y="4487529"/>
            <a:ext cx="1769899" cy="7781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1835336" y="5796797"/>
            <a:ext cx="1387642" cy="568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6014400" y="5246901"/>
            <a:ext cx="3356755" cy="10997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616932" y="753429"/>
            <a:ext cx="6496601" cy="461665"/>
          </a:xfrm>
          <a:prstGeom prst="rect">
            <a:avLst/>
          </a:prstGeom>
          <a:noFill/>
        </p:spPr>
        <p:txBody>
          <a:bodyPr wrap="square" rtlCol="0" anchor="t">
            <a:spAutoFit/>
          </a:bodyPr>
          <a:lstStyle/>
          <a:p>
            <a:r>
              <a:rPr lang="en-US" sz="2400">
                <a:solidFill>
                  <a:srgbClr val="FF0000"/>
                </a:solidFill>
              </a:rPr>
              <a:t>Give your job a name: glue_tutorial_XXX</a:t>
            </a:r>
            <a:endParaRPr lang="en-US" sz="2400" dirty="0">
              <a:solidFill>
                <a:srgbClr val="FF0000"/>
              </a:solidFill>
            </a:endParaRP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10606" y="3268682"/>
            <a:ext cx="2284903" cy="1569660"/>
          </a:xfrm>
          <a:prstGeom prst="rect">
            <a:avLst/>
          </a:prstGeom>
          <a:noFill/>
        </p:spPr>
        <p:txBody>
          <a:bodyPr wrap="square" rtlCol="0" anchor="t">
            <a:spAutoFit/>
          </a:bodyPr>
          <a:lstStyle/>
          <a:p>
            <a:r>
              <a:rPr lang="en-US" sz="2400" dirty="0">
                <a:solidFill>
                  <a:srgbClr val="FF0000"/>
                </a:solidFill>
              </a:rPr>
              <a:t>Give your script a name </a:t>
            </a:r>
            <a:r>
              <a:rPr lang="en-US" sz="2400">
                <a:solidFill>
                  <a:srgbClr val="FF0000"/>
                </a:solidFill>
              </a:rPr>
              <a:t>glue_tutorial_XXX</a:t>
            </a:r>
            <a:endParaRPr lang="en-US" sz="2400" dirty="0">
              <a:solidFill>
                <a:srgbClr val="FF0000"/>
              </a:solidFill>
            </a:endParaRP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19" name="TextBox 18">
            <a:extLst>
              <a:ext uri="{FF2B5EF4-FFF2-40B4-BE49-F238E27FC236}">
                <a16:creationId xmlns:a16="http://schemas.microsoft.com/office/drawing/2014/main" id="{5A032EFA-B5B1-45D2-96EA-D0ADCDD120A2}"/>
              </a:ext>
            </a:extLst>
          </p:cNvPr>
          <p:cNvSpPr txBox="1"/>
          <p:nvPr/>
        </p:nvSpPr>
        <p:spPr>
          <a:xfrm>
            <a:off x="453915" y="225599"/>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58A311D-A212-4A83-AE32-4E4956E9EBDC}"/>
              </a:ext>
            </a:extLst>
          </p:cNvPr>
          <p:cNvPicPr>
            <a:picLocks noChangeAspect="1"/>
          </p:cNvPicPr>
          <p:nvPr/>
        </p:nvPicPr>
        <p:blipFill>
          <a:blip r:embed="rId3"/>
          <a:stretch>
            <a:fillRect/>
          </a:stretch>
        </p:blipFill>
        <p:spPr>
          <a:xfrm>
            <a:off x="3633061" y="371128"/>
            <a:ext cx="4757979" cy="6270728"/>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grpSp>
        <p:nvGrpSpPr>
          <p:cNvPr id="8" name="Group 7">
            <a:extLst>
              <a:ext uri="{FF2B5EF4-FFF2-40B4-BE49-F238E27FC236}">
                <a16:creationId xmlns:a16="http://schemas.microsoft.com/office/drawing/2014/main" id="{41C46B05-E05A-4667-9664-D96477DA558B}"/>
              </a:ext>
            </a:extLst>
          </p:cNvPr>
          <p:cNvGrpSpPr/>
          <p:nvPr/>
        </p:nvGrpSpPr>
        <p:grpSpPr>
          <a:xfrm>
            <a:off x="825736" y="2611975"/>
            <a:ext cx="2895032" cy="2308324"/>
            <a:chOff x="238633" y="1347376"/>
            <a:chExt cx="280507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273480" cy="7388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825736" y="5658201"/>
            <a:ext cx="2895032" cy="1200329"/>
            <a:chOff x="134769" y="4798427"/>
            <a:chExt cx="2895032"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p:cNvCxnSpPr>
            <p:nvPr/>
          </p:nvCxnSpPr>
          <p:spPr>
            <a:xfrm flipV="1">
              <a:off x="2402006" y="4798427"/>
              <a:ext cx="627795" cy="5712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85B0F952-63D2-4675-BFBA-36D012D2AEC5}"/>
              </a:ext>
            </a:extLst>
          </p:cNvPr>
          <p:cNvPicPr>
            <a:picLocks noChangeAspect="1"/>
          </p:cNvPicPr>
          <p:nvPr/>
        </p:nvPicPr>
        <p:blipFill rotWithShape="1">
          <a:blip r:embed="rId3">
            <a:extLst>
              <a:ext uri="{28A0092B-C50C-407E-A947-70E740481C1C}">
                <a14:useLocalDpi xmlns:a14="http://schemas.microsoft.com/office/drawing/2010/main" val="0"/>
              </a:ext>
            </a:extLst>
          </a:blip>
          <a:srcRect l="6436" r="25245"/>
          <a:stretch/>
        </p:blipFill>
        <p:spPr>
          <a:xfrm>
            <a:off x="2325274" y="1492909"/>
            <a:ext cx="6486023" cy="4480545"/>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9" name="Oval 18">
            <a:extLst>
              <a:ext uri="{FF2B5EF4-FFF2-40B4-BE49-F238E27FC236}">
                <a16:creationId xmlns:a16="http://schemas.microsoft.com/office/drawing/2014/main" id="{1A185B43-8D0C-48AF-8723-2E92D1C062E5}"/>
              </a:ext>
            </a:extLst>
          </p:cNvPr>
          <p:cNvSpPr/>
          <p:nvPr/>
        </p:nvSpPr>
        <p:spPr>
          <a:xfrm>
            <a:off x="6186489" y="5524825"/>
            <a:ext cx="852789" cy="38199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35B0B24-5B7F-4B70-AEBA-0F83687BDB44}"/>
              </a:ext>
            </a:extLst>
          </p:cNvPr>
          <p:cNvSpPr txBox="1"/>
          <p:nvPr/>
        </p:nvSpPr>
        <p:spPr>
          <a:xfrm>
            <a:off x="8861703" y="2533012"/>
            <a:ext cx="3477486"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glue_tutorial_database_xxx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--GLUE_DB_NAME</a:t>
            </a:r>
          </a:p>
          <a:p>
            <a:r>
              <a:rPr lang="en-US" sz="1600" dirty="0">
                <a:latin typeface="Abadi" panose="020B0604020202020204" pitchFamily="34" charset="0"/>
              </a:rPr>
              <a:t>	</a:t>
            </a:r>
            <a:r>
              <a:rPr lang="en-US" sz="1600" dirty="0" err="1">
                <a:latin typeface="Abadi" panose="020B0604020202020204" pitchFamily="34" charset="0"/>
              </a:rPr>
              <a:t>glue_database_xxx</a:t>
            </a:r>
            <a:endParaRPr lang="en-US" sz="1600" dirty="0">
              <a:latin typeface="Abadi" panose="020B0604020202020204" pitchFamily="34" charset="0"/>
            </a:endParaRPr>
          </a:p>
          <a:p>
            <a:r>
              <a:rPr lang="en-US" sz="1600" dirty="0">
                <a:latin typeface="Abadi" panose="020B0604020202020204" pitchFamily="34" charset="0"/>
              </a:rPr>
              <a:t>--GLUE_TABLE_NAME</a:t>
            </a:r>
          </a:p>
          <a:p>
            <a:r>
              <a:rPr lang="en-US" sz="1600" dirty="0">
                <a:latin typeface="Abadi" panose="020B0604020202020204" pitchFamily="34" charset="0"/>
              </a:rPr>
              <a:t>	</a:t>
            </a:r>
            <a:r>
              <a:rPr lang="en-US" sz="1600" dirty="0" err="1">
                <a:latin typeface="Abadi" panose="020B0604020202020204" pitchFamily="34" charset="0"/>
              </a:rPr>
              <a:t>products_xxx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a:t>
            </a:r>
            <a:r>
              <a:rPr lang="en-US" sz="1600" dirty="0" err="1">
                <a:latin typeface="Abadi" panose="020B0604020202020204" pitchFamily="34" charset="0"/>
              </a:rPr>
              <a:t>glue_tutorial_xxx</a:t>
            </a:r>
            <a:endParaRPr lang="en-US" sz="1600" dirty="0">
              <a:latin typeface="Abadi" panose="020B0604020202020204" pitchFamily="34" charset="0"/>
            </a:endParaRPr>
          </a:p>
        </p:txBody>
      </p:sp>
      <p:grpSp>
        <p:nvGrpSpPr>
          <p:cNvPr id="21" name="Group 20">
            <a:extLst>
              <a:ext uri="{FF2B5EF4-FFF2-40B4-BE49-F238E27FC236}">
                <a16:creationId xmlns:a16="http://schemas.microsoft.com/office/drawing/2014/main" id="{7CD929F8-82FB-4A26-978C-42DC446877D6}"/>
              </a:ext>
            </a:extLst>
          </p:cNvPr>
          <p:cNvGrpSpPr/>
          <p:nvPr/>
        </p:nvGrpSpPr>
        <p:grpSpPr>
          <a:xfrm>
            <a:off x="162064" y="3733182"/>
            <a:ext cx="3369753" cy="3769805"/>
            <a:chOff x="134769" y="2774085"/>
            <a:chExt cx="2499250" cy="3769805"/>
          </a:xfrm>
        </p:grpSpPr>
        <p:cxnSp>
          <p:nvCxnSpPr>
            <p:cNvPr id="22" name="Straight Arrow Connector 21">
              <a:extLst>
                <a:ext uri="{FF2B5EF4-FFF2-40B4-BE49-F238E27FC236}">
                  <a16:creationId xmlns:a16="http://schemas.microsoft.com/office/drawing/2014/main" id="{CD14EC47-C698-4F44-8265-15EDF7C799B5}"/>
                </a:ext>
              </a:extLst>
            </p:cNvPr>
            <p:cNvCxnSpPr>
              <a:cxnSpLocks/>
              <a:endCxn id="4" idx="1"/>
            </p:cNvCxnSpPr>
            <p:nvPr/>
          </p:nvCxnSpPr>
          <p:spPr>
            <a:xfrm flipV="1">
              <a:off x="955931" y="2774085"/>
              <a:ext cx="783230" cy="22848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0932BF-60B7-483D-A253-028C1488AB1C}"/>
                </a:ext>
              </a:extLst>
            </p:cNvPr>
            <p:cNvSpPr txBox="1"/>
            <p:nvPr/>
          </p:nvSpPr>
          <p:spPr>
            <a:xfrm>
              <a:off x="134769" y="4974230"/>
              <a:ext cx="2499250" cy="1569660"/>
            </a:xfrm>
            <a:prstGeom prst="rect">
              <a:avLst/>
            </a:prstGeom>
            <a:noFill/>
          </p:spPr>
          <p:txBody>
            <a:bodyPr wrap="square" rtlCol="0">
              <a:spAutoFit/>
            </a:bodyPr>
            <a:lstStyle/>
            <a:p>
              <a:r>
                <a:rPr lang="en-US" sz="2400" dirty="0">
                  <a:solidFill>
                    <a:srgbClr val="FF0000"/>
                  </a:solidFill>
                </a:rPr>
                <a:t>Parameterize values to be used in the script</a:t>
              </a:r>
            </a:p>
          </p:txBody>
        </p:sp>
      </p:grpSp>
    </p:spTree>
    <p:extLst>
      <p:ext uri="{BB962C8B-B14F-4D97-AF65-F5344CB8AC3E}">
        <p14:creationId xmlns:p14="http://schemas.microsoft.com/office/powerpoint/2010/main" val="25594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C674A-9758-4CD5-8419-FB22AC685CA4}"/>
              </a:ext>
            </a:extLst>
          </p:cNvPr>
          <p:cNvPicPr>
            <a:picLocks noChangeAspect="1"/>
          </p:cNvPicPr>
          <p:nvPr/>
        </p:nvPicPr>
        <p:blipFill>
          <a:blip r:embed="rId3"/>
          <a:stretch>
            <a:fillRect/>
          </a:stretch>
        </p:blipFill>
        <p:spPr>
          <a:xfrm>
            <a:off x="904875" y="2291745"/>
            <a:ext cx="10382250" cy="4238625"/>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911531" y="2204669"/>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4010023" y="137367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5843587" y="5979944"/>
            <a:ext cx="1408551" cy="3683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7267557" y="2319409"/>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a:stCxn id="9" idx="1"/>
          </p:cNvCxnSpPr>
          <p:nvPr/>
        </p:nvCxnSpPr>
        <p:spPr>
          <a:xfrm flipH="1" flipV="1">
            <a:off x="4380091" y="2935111"/>
            <a:ext cx="2887466" cy="53846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pic>
        <p:nvPicPr>
          <p:cNvPr id="3" name="Picture 2">
            <a:extLst>
              <a:ext uri="{FF2B5EF4-FFF2-40B4-BE49-F238E27FC236}">
                <a16:creationId xmlns:a16="http://schemas.microsoft.com/office/drawing/2014/main" id="{D1436BF3-C732-45F3-AD03-C8566A5006C5}"/>
              </a:ext>
            </a:extLst>
          </p:cNvPr>
          <p:cNvPicPr>
            <a:picLocks noChangeAspect="1"/>
          </p:cNvPicPr>
          <p:nvPr/>
        </p:nvPicPr>
        <p:blipFill rotWithShape="1">
          <a:blip r:embed="rId5"/>
          <a:srcRect r="36670" b="-9664"/>
          <a:stretch/>
        </p:blipFill>
        <p:spPr>
          <a:xfrm>
            <a:off x="485165" y="1557107"/>
            <a:ext cx="10489835" cy="731379"/>
          </a:xfrm>
          <a:prstGeom prst="rect">
            <a:avLst/>
          </a:prstGeom>
        </p:spPr>
      </p:pic>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vert="horz" lIns="91440" tIns="45720" rIns="91440" bIns="45720" rtlCol="0" anchor="t">
            <a:normAutofit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err="1">
                <a:latin typeface="Lucida Console"/>
                <a:ea typeface="MS Mincho"/>
                <a:cs typeface="Arabic Typesetting"/>
              </a:rPr>
              <a:t>awsglue.transforms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err="1">
                <a:latin typeface="Lucida Console"/>
                <a:ea typeface="MS Mincho"/>
                <a:cs typeface="Arabic Typesetting"/>
              </a:rPr>
              <a:t>awsglue.utils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err="1">
                <a:latin typeface="Lucida Console"/>
                <a:ea typeface="MS Mincho"/>
                <a:cs typeface="Arabic Typesetting"/>
              </a:rPr>
              <a:t>getResolvedOptions</a:t>
            </a:r>
            <a:endParaRPr lang="en-US" sz="160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err="1">
                <a:latin typeface="Lucida Console"/>
                <a:ea typeface="MS Mincho"/>
                <a:cs typeface="Arabic Typesetting"/>
              </a:rPr>
              <a:t>pyspark.context</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err="1">
                <a:latin typeface="Lucida Console"/>
                <a:ea typeface="MS Mincho"/>
                <a:cs typeface="Arabic Typesetting"/>
              </a:rPr>
              <a:t>SparkContext</a:t>
            </a:r>
            <a:endParaRPr lang="en-US" sz="160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err="1">
                <a:latin typeface="Lucida Console"/>
                <a:ea typeface="MS Mincho"/>
                <a:cs typeface="Arabic Typesetting"/>
              </a:rPr>
              <a:t>awsglue.context</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err="1">
                <a:latin typeface="Lucida Console"/>
                <a:ea typeface="MS Mincho"/>
                <a:cs typeface="Arabic Typesetting"/>
              </a:rPr>
              <a:t>GlueContext</a:t>
            </a:r>
            <a:endParaRPr lang="en-US" sz="160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err="1">
                <a:latin typeface="Lucida Console"/>
                <a:ea typeface="MS Mincho"/>
                <a:cs typeface="Arabic Typesetting"/>
              </a:rPr>
              <a:t>awsglue.dynamicframe</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err="1">
                <a:latin typeface="Lucida Console"/>
                <a:ea typeface="MS Mincho"/>
                <a:cs typeface="Arabic Typesetting"/>
              </a:rPr>
              <a:t>DynamicFrame</a:t>
            </a:r>
            <a:endParaRPr lang="en-US" sz="160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err="1">
                <a:latin typeface="Lucida Console"/>
                <a:ea typeface="MS Mincho"/>
                <a:cs typeface="Arabic Typesetting"/>
              </a:rPr>
              <a:t>awsglue.job</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Job</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err="1">
                <a:latin typeface="Lucida Console"/>
                <a:ea typeface="MS Mincho"/>
                <a:cs typeface="Arabic Typesetting"/>
              </a:rPr>
              <a:t>pyspark.sql.functions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err="1">
                <a:latin typeface="Lucida Console"/>
                <a:ea typeface="MS Mincho"/>
                <a:cs typeface="Arabic Typesetting"/>
              </a:rPr>
              <a:t>pyspark.sql.types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err="1">
                <a:latin typeface="Lucida Console"/>
                <a:ea typeface="MS Mincho"/>
                <a:cs typeface="Arabic Typesetting"/>
              </a:rPr>
              <a:t>args</a:t>
            </a:r>
            <a:r>
              <a:rPr lang="en-US" sz="1600" dirty="0">
                <a:latin typeface="Lucida Console"/>
                <a:ea typeface="MS Mincho"/>
                <a:cs typeface="Arabic Typesetting"/>
              </a:rPr>
              <a:t> = </a:t>
            </a:r>
            <a:r>
              <a:rPr lang="en-US" sz="1600" err="1">
                <a:latin typeface="Lucida Console"/>
                <a:ea typeface="MS Mincho"/>
                <a:cs typeface="Arabic Typesetting"/>
              </a:rPr>
              <a:t>getResolvedOptions</a:t>
            </a:r>
            <a:r>
              <a:rPr lang="en-US" sz="1600" dirty="0">
                <a:latin typeface="Lucida Console"/>
                <a:ea typeface="MS Mincho"/>
                <a:cs typeface="Arabic Typesetting"/>
              </a:rPr>
              <a:t>(</a:t>
            </a:r>
            <a:r>
              <a:rPr lang="en-US" sz="1600" err="1">
                <a:latin typeface="Lucida Console"/>
                <a:ea typeface="MS Mincho"/>
                <a:cs typeface="Arabic Typesetting"/>
              </a:rPr>
              <a:t>sys.argv</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a:t>
            </a:r>
            <a:r>
              <a:rPr lang="en-US" sz="1600" err="1">
                <a:solidFill>
                  <a:srgbClr val="339933"/>
                </a:solidFill>
                <a:latin typeface="Lucida Console"/>
                <a:ea typeface="MS Mincho"/>
                <a:cs typeface="Arabic Typesetting"/>
              </a:rPr>
              <a:t>TempDir</a:t>
            </a:r>
            <a:r>
              <a:rPr lang="en-US" sz="1600" dirty="0">
                <a:solidFill>
                  <a:srgbClr val="339933"/>
                </a:solidFill>
                <a:latin typeface="Lucida Console"/>
                <a:ea typeface="MS Mincho"/>
                <a:cs typeface="Arabic Typesetting"/>
              </a:rPr>
              <a:t>'</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'JOB_NAME'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'REDSHIFT_DB_NAME'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‘REDSHIFT_TABLE_NAME’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‘GLUE_DB_NAME’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‘GLUE_TABLE_NAME’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'SCHEMA_NAME’</a:t>
            </a:r>
            <a:r>
              <a:rPr lang="en-US" sz="1600" dirty="0">
                <a:latin typeface="Lucida Console"/>
                <a:ea typeface="MS Mincho"/>
                <a:cs typeface="Arabic Typesetting"/>
              </a:rPr>
              <a:t>, </a:t>
            </a:r>
            <a:r>
              <a:rPr lang="en-US" sz="1600">
                <a:solidFill>
                  <a:srgbClr val="339933"/>
                </a:solidFill>
                <a:latin typeface="Lucida Console"/>
                <a:ea typeface="MS Mincho"/>
                <a:cs typeface="Arabic Typesetting"/>
              </a:rPr>
              <a:t>'CONNECTION_NAME’</a:t>
            </a:r>
            <a:r>
              <a:rPr lang="en-US" sz="1600">
                <a:latin typeface="Lucida Console"/>
                <a:ea typeface="MS Mincho"/>
                <a:cs typeface="Arabic Typesetting"/>
              </a:rPr>
              <a:t>])</a:t>
            </a:r>
          </a:p>
          <a:p>
            <a:pPr marL="0" indent="0">
              <a:spcBef>
                <a:spcPts val="600"/>
              </a:spcBef>
              <a:buNone/>
            </a:pPr>
            <a:r>
              <a:rPr lang="en-US" sz="1600" dirty="0">
                <a:latin typeface="Lucida Console"/>
                <a:ea typeface="MS Mincho"/>
                <a:cs typeface="Arabic Typesetting"/>
              </a:rPr>
              <a:t> </a:t>
            </a:r>
            <a:r>
              <a:rPr lang="en-US" sz="1600">
                <a:ea typeface="+mn-lt"/>
                <a:cs typeface="+mn-lt"/>
              </a:rPr>
              <a:t>sc = SparkContext()</a:t>
            </a:r>
          </a:p>
          <a:p>
            <a:pPr marL="0" indent="0">
              <a:spcBef>
                <a:spcPts val="600"/>
              </a:spcBef>
              <a:buNone/>
            </a:pPr>
            <a:r>
              <a:rPr lang="en-US" sz="1600">
                <a:ea typeface="+mn-lt"/>
                <a:cs typeface="+mn-lt"/>
              </a:rPr>
              <a:t>glueContext = GlueContext(sc)</a:t>
            </a:r>
          </a:p>
          <a:p>
            <a:pPr marL="0" indent="0">
              <a:spcBef>
                <a:spcPts val="600"/>
              </a:spcBef>
              <a:buNone/>
            </a:pPr>
            <a:r>
              <a:rPr lang="en-US" sz="1600">
                <a:ea typeface="+mn-lt"/>
                <a:cs typeface="+mn-lt"/>
              </a:rPr>
              <a:t>spark = glueContext.spark_session</a:t>
            </a:r>
          </a:p>
          <a:p>
            <a:pPr marL="0" indent="0">
              <a:spcBef>
                <a:spcPts val="600"/>
              </a:spcBef>
              <a:buNone/>
            </a:pPr>
            <a:r>
              <a:rPr lang="en-US" sz="1600">
                <a:ea typeface="+mn-lt"/>
                <a:cs typeface="+mn-lt"/>
              </a:rPr>
              <a:t>job = Job(glueContext)</a:t>
            </a:r>
          </a:p>
          <a:p>
            <a:pPr marL="0" indent="0">
              <a:spcBef>
                <a:spcPts val="600"/>
              </a:spcBef>
              <a:buNone/>
            </a:pPr>
            <a:r>
              <a:rPr lang="en-US" sz="1600">
                <a:ea typeface="+mn-lt"/>
                <a:cs typeface="+mn-lt"/>
              </a:rPr>
              <a:t>job.init(args[</a:t>
            </a:r>
            <a:r>
              <a:rPr lang="en-US" sz="1600">
                <a:solidFill>
                  <a:srgbClr val="339933"/>
                </a:solidFill>
                <a:ea typeface="+mn-lt"/>
                <a:cs typeface="+mn-lt"/>
              </a:rPr>
              <a:t>'JOB_NAME'</a:t>
            </a:r>
            <a:r>
              <a:rPr lang="en-US" sz="1600">
                <a:ea typeface="+mn-lt"/>
                <a:cs typeface="+mn-lt"/>
              </a:rPr>
              <a:t>], args)</a:t>
            </a:r>
            <a:endParaRPr lang="en-US"/>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34657" y="4736176"/>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78435" y="5389074"/>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vert="horz" lIns="91440" tIns="45720" rIns="91440" bIns="45720" rtlCol="0" anchor="t">
            <a:normAutofit/>
          </a:bodyPr>
          <a:lstStyle/>
          <a:p>
            <a:pPr marL="0" indent="0">
              <a:spcBef>
                <a:spcPts val="600"/>
              </a:spcBef>
              <a:buNone/>
            </a:pPr>
            <a:r>
              <a:rPr lang="en-US" sz="1600">
                <a:latin typeface="Lucida Console"/>
                <a:ea typeface="MS Mincho"/>
                <a:cs typeface="Arabic Typesetting"/>
              </a:rPr>
              <a:t>…</a:t>
            </a:r>
            <a:endParaRPr lang="en-US"/>
          </a:p>
          <a:p>
            <a:pPr marL="0" indent="0">
              <a:spcBef>
                <a:spcPts val="600"/>
              </a:spcBef>
              <a:buNone/>
            </a:pPr>
            <a:r>
              <a:rPr lang="en-US" sz="1600">
                <a:latin typeface="Lucida Console"/>
                <a:ea typeface="MS Mincho"/>
                <a:cs typeface="Arabic Typesetting"/>
              </a:rPr>
              <a:t>job.init(args[</a:t>
            </a:r>
            <a:r>
              <a:rPr lang="en-US" sz="1600">
                <a:solidFill>
                  <a:srgbClr val="339933"/>
                </a:solidFill>
                <a:latin typeface="Lucida Console"/>
                <a:ea typeface="MS Mincho"/>
                <a:cs typeface="Arabic Typesetting"/>
              </a:rPr>
              <a:t>'JOB_NAME'</a:t>
            </a:r>
            <a:r>
              <a:rPr lang="en-US" sz="1600">
                <a:latin typeface="Lucida Console"/>
                <a:ea typeface="MS Mincho"/>
                <a:cs typeface="Arabic Typesetting"/>
              </a:rPr>
              <a:t>], </a:t>
            </a:r>
            <a:r>
              <a:rPr lang="en-US" sz="1600" err="1">
                <a:latin typeface="Lucida Console"/>
                <a:ea typeface="MS Mincho"/>
                <a:cs typeface="Arabic Typesetting"/>
              </a:rPr>
              <a:t>args</a:t>
            </a:r>
            <a:r>
              <a:rPr lang="en-US" sz="1600" dirty="0">
                <a:latin typeface="Lucida Console"/>
                <a:ea typeface="MS Mincho"/>
                <a:cs typeface="Arabic Typesetting"/>
              </a:rPr>
              <a:t>)</a:t>
            </a:r>
            <a:endParaRPr lang="en-US">
              <a:latin typeface="Lucida Console"/>
              <a:ea typeface="MS Mincho"/>
              <a:cs typeface="Arabic Typesetting"/>
            </a:endParaRP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err="1">
                <a:latin typeface="Lucida Console"/>
                <a:cs typeface="Simplified Arabic Fixed"/>
              </a:rPr>
              <a:t>datasource</a:t>
            </a:r>
            <a:r>
              <a:rPr lang="en-US" sz="1600" dirty="0">
                <a:latin typeface="Lucida Console"/>
                <a:cs typeface="Simplified Arabic Fixed"/>
              </a:rPr>
              <a:t> = </a:t>
            </a:r>
            <a:r>
              <a:rPr lang="en-US" sz="1600" err="1">
                <a:latin typeface="Lucida Console"/>
                <a:cs typeface="Simplified Arabic Fixed"/>
              </a:rPr>
              <a:t>glueContext.create_dynamic_frame.from_catalog</a:t>
            </a:r>
            <a:r>
              <a:rPr lang="en-US" sz="1600" dirty="0">
                <a:latin typeface="Lucida Console"/>
                <a:cs typeface="Simplified Arabic Fixed"/>
              </a:rPr>
              <a:t>(</a:t>
            </a:r>
          </a:p>
          <a:p>
            <a:pPr marL="0" indent="0">
              <a:spcBef>
                <a:spcPts val="600"/>
              </a:spcBef>
              <a:buNone/>
            </a:pPr>
            <a:r>
              <a:rPr lang="en-US" sz="1600" dirty="0">
                <a:latin typeface="Lucida Console"/>
                <a:cs typeface="Simplified Arabic Fixed"/>
              </a:rPr>
              <a:t>    database = </a:t>
            </a:r>
            <a:r>
              <a:rPr lang="en-US" sz="1600" err="1">
                <a:latin typeface="Lucida Console"/>
                <a:cs typeface="Simplified Arabic Fixed"/>
              </a:rPr>
              <a:t>args</a:t>
            </a:r>
            <a:r>
              <a:rPr lang="en-US" sz="1600" dirty="0">
                <a:latin typeface="Lucida Console"/>
                <a:cs typeface="Simplified Arabic Fixed"/>
              </a:rPr>
              <a:t>[</a:t>
            </a:r>
            <a:r>
              <a:rPr lang="en-US" sz="1600" dirty="0">
                <a:solidFill>
                  <a:srgbClr val="339933"/>
                </a:solidFill>
                <a:latin typeface="Lucida Console"/>
                <a:cs typeface="Simplified Arabic Fixed"/>
              </a:rPr>
              <a:t>‘GLUE_DB_NAME'</a:t>
            </a:r>
            <a:r>
              <a:rPr lang="en-US" sz="1600" dirty="0">
                <a:latin typeface="Lucida Console"/>
                <a:cs typeface="Simplified Arabic Fixed"/>
              </a:rPr>
              <a:t>],</a:t>
            </a:r>
          </a:p>
          <a:p>
            <a:pPr marL="0" indent="0">
              <a:spcBef>
                <a:spcPts val="600"/>
              </a:spcBef>
              <a:buNone/>
            </a:pPr>
            <a:r>
              <a:rPr lang="en-US" sz="1600" dirty="0">
                <a:latin typeface="Lucida Console"/>
                <a:cs typeface="Simplified Arabic Fixed"/>
              </a:rPr>
              <a:t>    </a:t>
            </a:r>
            <a:r>
              <a:rPr lang="en-US" sz="1600" err="1">
                <a:latin typeface="Lucida Console"/>
                <a:cs typeface="Simplified Arabic Fixed"/>
              </a:rPr>
              <a:t>table_name</a:t>
            </a:r>
            <a:r>
              <a:rPr lang="en-US" sz="1600" dirty="0">
                <a:latin typeface="Lucida Console"/>
                <a:cs typeface="Simplified Arabic Fixed"/>
              </a:rPr>
              <a:t> = </a:t>
            </a:r>
            <a:r>
              <a:rPr lang="en-US" sz="1600">
                <a:latin typeface="Lucida Console"/>
                <a:cs typeface="Simplified Arabic Fixed"/>
              </a:rPr>
              <a:t>args[</a:t>
            </a:r>
            <a:r>
              <a:rPr lang="en-US" sz="1600">
                <a:solidFill>
                  <a:srgbClr val="339933"/>
                </a:solidFill>
                <a:latin typeface="Lucida Console"/>
                <a:cs typeface="Simplified Arabic Fixed"/>
              </a:rPr>
              <a:t>‘GLUE_TABLE_NAME'</a:t>
            </a:r>
            <a:r>
              <a:rPr lang="en-US" sz="1600">
                <a:latin typeface="Lucida Console"/>
                <a:cs typeface="Simplified Arabic Fixed"/>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875722" y="1947407"/>
            <a:ext cx="5740118" cy="4117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a:stCxn id="10" idx="1"/>
          </p:cNvCxnSpPr>
          <p:nvPr/>
        </p:nvCxnSpPr>
        <p:spPr>
          <a:xfrm flipH="1" flipV="1">
            <a:off x="5745781" y="3183962"/>
            <a:ext cx="2870059" cy="7428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8615840" y="3141958"/>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615840" y="1162577"/>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671799"/>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644808"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457247" y="4034514"/>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596336"/>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L-Shape 31">
            <a:extLst>
              <a:ext uri="{FF2B5EF4-FFF2-40B4-BE49-F238E27FC236}">
                <a16:creationId xmlns:a16="http://schemas.microsoft.com/office/drawing/2014/main" id="{9F74385D-05C0-49D5-A663-FD3EEB6692C9}"/>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style>
          <a:lnRef idx="2">
            <a:schemeClr val="dk1"/>
          </a:lnRef>
          <a:fillRef idx="1">
            <a:schemeClr val="lt1"/>
          </a:fillRef>
          <a:effectRef idx="0">
            <a:schemeClr val="dk1"/>
          </a:effectRef>
          <a:fontRef idx="minor">
            <a:schemeClr val="dk1"/>
          </a:fontRef>
        </p:style>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5F6D1-DB11-42F5-A968-28FC2C6EB216}"/>
              </a:ext>
            </a:extLst>
          </p:cNvPr>
          <p:cNvPicPr>
            <a:picLocks noChangeAspect="1"/>
          </p:cNvPicPr>
          <p:nvPr/>
        </p:nvPicPr>
        <p:blipFill rotWithShape="1">
          <a:blip r:embed="rId2"/>
          <a:srcRect l="1195" t="2378" r="56063" b="35184"/>
          <a:stretch/>
        </p:blipFill>
        <p:spPr>
          <a:xfrm>
            <a:off x="6584529" y="2452672"/>
            <a:ext cx="4743555" cy="2557670"/>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omputer screen&#10;&#10;Description generated with very high confidence">
            <a:extLst>
              <a:ext uri="{FF2B5EF4-FFF2-40B4-BE49-F238E27FC236}">
                <a16:creationId xmlns:a16="http://schemas.microsoft.com/office/drawing/2014/main" id="{5B7B04BA-A938-4DBC-829F-C2B3921B8691}"/>
              </a:ext>
            </a:extLst>
          </p:cNvPr>
          <p:cNvPicPr>
            <a:picLocks noChangeAspect="1"/>
          </p:cNvPicPr>
          <p:nvPr/>
        </p:nvPicPr>
        <p:blipFill rotWithShape="1">
          <a:blip r:embed="rId3">
            <a:extLst>
              <a:ext uri="{28A0092B-C50C-407E-A947-70E740481C1C}">
                <a14:useLocalDpi xmlns:a14="http://schemas.microsoft.com/office/drawing/2010/main" val="0"/>
              </a:ext>
            </a:extLst>
          </a:blip>
          <a:srcRect l="12499" t="7620" r="47635" b="21763"/>
          <a:stretch/>
        </p:blipFill>
        <p:spPr>
          <a:xfrm>
            <a:off x="235957" y="2409891"/>
            <a:ext cx="5974042" cy="3920784"/>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5E482C-8AED-4566-B4CF-E0130DDEEFD8}"/>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0" name="Straight Arrow Connector 29">
            <a:extLst>
              <a:ext uri="{FF2B5EF4-FFF2-40B4-BE49-F238E27FC236}">
                <a16:creationId xmlns:a16="http://schemas.microsoft.com/office/drawing/2014/main" id="{A372F015-BD3D-4AD3-8249-1C0C8B103BE4}"/>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62DF34D1-4AE2-455E-9014-FBD5124A159C}"/>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489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D829D2F1-9DB6-49EA-9125-0AE8D1C7B340}"/>
              </a:ext>
            </a:extLst>
          </p:cNvPr>
          <p:cNvPicPr>
            <a:picLocks noChangeAspect="1"/>
          </p:cNvPicPr>
          <p:nvPr/>
        </p:nvPicPr>
        <p:blipFill rotWithShape="1">
          <a:blip r:embed="rId3">
            <a:extLst>
              <a:ext uri="{28A0092B-C50C-407E-A947-70E740481C1C}">
                <a14:useLocalDpi xmlns:a14="http://schemas.microsoft.com/office/drawing/2010/main" val="0"/>
              </a:ext>
            </a:extLst>
          </a:blip>
          <a:srcRect t="12581" r="11087" b="19072"/>
          <a:stretch/>
        </p:blipFill>
        <p:spPr>
          <a:xfrm>
            <a:off x="459654" y="1464665"/>
            <a:ext cx="11092069" cy="453161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89971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vert="horz" lIns="91440" tIns="45720" rIns="91440" bIns="45720" rtlCol="0" anchor="t">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a:t>Control how resources can interact with other </a:t>
            </a:r>
            <a:r>
              <a:rPr lang="en-US" sz="2400" dirty="0"/>
              <a:t>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3574451" cy="3227367"/>
          </a:xfrm>
        </p:spPr>
        <p:txBody>
          <a:bodyPr>
            <a:normAutofit/>
          </a:bodyPr>
          <a:lstStyle/>
          <a:p>
            <a:pPr marL="0" indent="0">
              <a:buNone/>
            </a:pPr>
            <a:r>
              <a:rPr lang="en-US" sz="2400" dirty="0"/>
              <a:t>Instead of running the Glue job manually, have it run automatically when a file is added to S3.</a:t>
            </a:r>
          </a:p>
          <a:p>
            <a:pPr marL="0" indent="0">
              <a:buNone/>
            </a:pPr>
            <a:r>
              <a:rPr lang="en-US" sz="2400" dirty="0"/>
              <a:t>Do this using a Lambda.</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3">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pic>
        <p:nvPicPr>
          <p:cNvPr id="2" name="Picture 1">
            <a:extLst>
              <a:ext uri="{FF2B5EF4-FFF2-40B4-BE49-F238E27FC236}">
                <a16:creationId xmlns:a16="http://schemas.microsoft.com/office/drawing/2014/main" id="{64F23EDF-1602-4662-92E2-D47830D63FCE}"/>
              </a:ext>
            </a:extLst>
          </p:cNvPr>
          <p:cNvPicPr>
            <a:picLocks noChangeAspect="1"/>
          </p:cNvPicPr>
          <p:nvPr/>
        </p:nvPicPr>
        <p:blipFill rotWithShape="1">
          <a:blip r:embed="rId4"/>
          <a:srcRect l="18817"/>
          <a:stretch/>
        </p:blipFill>
        <p:spPr>
          <a:xfrm>
            <a:off x="4141805" y="1465429"/>
            <a:ext cx="7890638" cy="1837106"/>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8030BC17-9BF4-42E3-BBBB-E7D55641450F}"/>
              </a:ext>
            </a:extLst>
          </p:cNvPr>
          <p:cNvPicPr>
            <a:picLocks noChangeAspect="1"/>
          </p:cNvPicPr>
          <p:nvPr/>
        </p:nvPicPr>
        <p:blipFill>
          <a:blip r:embed="rId5"/>
          <a:stretch>
            <a:fillRect/>
          </a:stretch>
        </p:blipFill>
        <p:spPr>
          <a:xfrm>
            <a:off x="4141805" y="3553731"/>
            <a:ext cx="7890639" cy="3227367"/>
          </a:xfrm>
          <a:prstGeom prst="rect">
            <a:avLst/>
          </a:prstGeom>
        </p:spPr>
        <p:style>
          <a:lnRef idx="2">
            <a:schemeClr val="dk1"/>
          </a:lnRef>
          <a:fillRef idx="1">
            <a:schemeClr val="lt1"/>
          </a:fillRef>
          <a:effectRef idx="0">
            <a:schemeClr val="dk1"/>
          </a:effectRef>
          <a:fontRef idx="minor">
            <a:schemeClr val="dk1"/>
          </a:fontRef>
        </p:style>
      </p:pic>
      <p:sp>
        <p:nvSpPr>
          <p:cNvPr id="14" name="Oval 13">
            <a:extLst>
              <a:ext uri="{FF2B5EF4-FFF2-40B4-BE49-F238E27FC236}">
                <a16:creationId xmlns:a16="http://schemas.microsoft.com/office/drawing/2014/main" id="{9DCF44C8-CE1F-4615-8292-5E88C395D957}"/>
              </a:ext>
            </a:extLst>
          </p:cNvPr>
          <p:cNvSpPr/>
          <p:nvPr/>
        </p:nvSpPr>
        <p:spPr>
          <a:xfrm>
            <a:off x="10306545" y="1901680"/>
            <a:ext cx="1623630"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FDE605C8-919A-4C51-B006-26CDC470A0D4}"/>
              </a:ext>
            </a:extLst>
          </p:cNvPr>
          <p:cNvSpPr/>
          <p:nvPr/>
        </p:nvSpPr>
        <p:spPr>
          <a:xfrm>
            <a:off x="10636469" y="6390290"/>
            <a:ext cx="1395974" cy="39080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4153EB-052E-458C-BEFF-2A11D81EC2BD}"/>
              </a:ext>
            </a:extLst>
          </p:cNvPr>
          <p:cNvSpPr txBox="1"/>
          <p:nvPr/>
        </p:nvSpPr>
        <p:spPr>
          <a:xfrm>
            <a:off x="440267" y="4567249"/>
            <a:ext cx="3302662" cy="1200329"/>
          </a:xfrm>
          <a:prstGeom prst="rect">
            <a:avLst/>
          </a:prstGeom>
          <a:noFill/>
        </p:spPr>
        <p:txBody>
          <a:bodyPr wrap="square" rtlCol="0">
            <a:spAutoFit/>
          </a:bodyPr>
          <a:lstStyle/>
          <a:p>
            <a:r>
              <a:rPr lang="en-US" sz="2400" dirty="0">
                <a:solidFill>
                  <a:srgbClr val="FF0000"/>
                </a:solidFill>
              </a:rPr>
              <a:t>Name the lambda and choose Python as the language</a:t>
            </a:r>
          </a:p>
        </p:txBody>
      </p:sp>
      <p:cxnSp>
        <p:nvCxnSpPr>
          <p:cNvPr id="20" name="Straight Arrow Connector 19">
            <a:extLst>
              <a:ext uri="{FF2B5EF4-FFF2-40B4-BE49-F238E27FC236}">
                <a16:creationId xmlns:a16="http://schemas.microsoft.com/office/drawing/2014/main" id="{2239C3BD-F96B-4D95-84F6-ED32595EA394}"/>
              </a:ext>
            </a:extLst>
          </p:cNvPr>
          <p:cNvCxnSpPr>
            <a:cxnSpLocks/>
            <a:stCxn id="19" idx="3"/>
          </p:cNvCxnSpPr>
          <p:nvPr/>
        </p:nvCxnSpPr>
        <p:spPr>
          <a:xfrm flipV="1">
            <a:off x="3742929" y="4567250"/>
            <a:ext cx="614481" cy="6001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2EDA80-50C1-44D2-A01C-99B5489038B5}"/>
              </a:ext>
            </a:extLst>
          </p:cNvPr>
          <p:cNvCxnSpPr>
            <a:cxnSpLocks/>
          </p:cNvCxnSpPr>
          <p:nvPr/>
        </p:nvCxnSpPr>
        <p:spPr>
          <a:xfrm>
            <a:off x="3694386" y="5281447"/>
            <a:ext cx="66302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223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792DFB-31D6-426D-9CE0-15FCCAB2D0E8}"/>
              </a:ext>
            </a:extLst>
          </p:cNvPr>
          <p:cNvPicPr>
            <a:picLocks noChangeAspect="1"/>
          </p:cNvPicPr>
          <p:nvPr/>
        </p:nvPicPr>
        <p:blipFill rotWithShape="1">
          <a:blip r:embed="rId3"/>
          <a:srcRect r="30854"/>
          <a:stretch/>
        </p:blipFill>
        <p:spPr>
          <a:xfrm>
            <a:off x="261825" y="3323650"/>
            <a:ext cx="4925426" cy="2469788"/>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pPr marL="0" indent="0">
              <a:buNone/>
            </a:pPr>
            <a:r>
              <a:rPr lang="en-US" sz="2400" dirty="0"/>
              <a:t>You can set a Lambda to run when a file lands in an S3 bucket</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sp>
        <p:nvSpPr>
          <p:cNvPr id="12" name="Oval 11">
            <a:extLst>
              <a:ext uri="{FF2B5EF4-FFF2-40B4-BE49-F238E27FC236}">
                <a16:creationId xmlns:a16="http://schemas.microsoft.com/office/drawing/2014/main" id="{EBE840B3-1537-4D45-AE55-49106761039E}"/>
              </a:ext>
            </a:extLst>
          </p:cNvPr>
          <p:cNvSpPr/>
          <p:nvPr/>
        </p:nvSpPr>
        <p:spPr>
          <a:xfrm>
            <a:off x="261825" y="5308985"/>
            <a:ext cx="1276789"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4" name="Picture 3">
            <a:extLst>
              <a:ext uri="{FF2B5EF4-FFF2-40B4-BE49-F238E27FC236}">
                <a16:creationId xmlns:a16="http://schemas.microsoft.com/office/drawing/2014/main" id="{7C38C0BC-286C-43D0-A2F7-107F0209A4FC}"/>
              </a:ext>
            </a:extLst>
          </p:cNvPr>
          <p:cNvPicPr>
            <a:picLocks noChangeAspect="1"/>
          </p:cNvPicPr>
          <p:nvPr/>
        </p:nvPicPr>
        <p:blipFill>
          <a:blip r:embed="rId5"/>
          <a:stretch>
            <a:fillRect/>
          </a:stretch>
        </p:blipFill>
        <p:spPr>
          <a:xfrm>
            <a:off x="5533925" y="413960"/>
            <a:ext cx="6177877" cy="3015040"/>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C574B07-DCC5-4FB9-BB33-6364CB08B54C}"/>
              </a:ext>
            </a:extLst>
          </p:cNvPr>
          <p:cNvPicPr>
            <a:picLocks noChangeAspect="1"/>
          </p:cNvPicPr>
          <p:nvPr/>
        </p:nvPicPr>
        <p:blipFill>
          <a:blip r:embed="rId6"/>
          <a:stretch>
            <a:fillRect/>
          </a:stretch>
        </p:blipFill>
        <p:spPr>
          <a:xfrm>
            <a:off x="5533925" y="3465106"/>
            <a:ext cx="6177877" cy="2992947"/>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5276193" y="1752957"/>
            <a:ext cx="620110" cy="10261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9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02355"/>
            <a:ext cx="4037140" cy="1058131"/>
          </a:xfrm>
        </p:spPr>
        <p:txBody>
          <a:bodyPr>
            <a:normAutofit/>
          </a:bodyPr>
          <a:lstStyle/>
          <a:p>
            <a:pPr marL="0" indent="0">
              <a:buNone/>
            </a:pPr>
            <a:r>
              <a:rPr lang="en-US" sz="2400" dirty="0"/>
              <a:t>Then make the Lambda run the Glue job.</a:t>
            </a:r>
          </a:p>
          <a:p>
            <a:pPr marL="0" indent="0">
              <a:buNone/>
            </a:pPr>
            <a:endParaRPr lang="en-US" sz="2400" dirty="0"/>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3">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pic>
        <p:nvPicPr>
          <p:cNvPr id="2" name="Picture 1">
            <a:extLst>
              <a:ext uri="{FF2B5EF4-FFF2-40B4-BE49-F238E27FC236}">
                <a16:creationId xmlns:a16="http://schemas.microsoft.com/office/drawing/2014/main" id="{CA21B441-E051-428D-817D-4F7271107053}"/>
              </a:ext>
            </a:extLst>
          </p:cNvPr>
          <p:cNvPicPr>
            <a:picLocks noChangeAspect="1"/>
          </p:cNvPicPr>
          <p:nvPr/>
        </p:nvPicPr>
        <p:blipFill>
          <a:blip r:embed="rId4"/>
          <a:stretch>
            <a:fillRect/>
          </a:stretch>
        </p:blipFill>
        <p:spPr>
          <a:xfrm>
            <a:off x="5579316" y="737542"/>
            <a:ext cx="4510554" cy="1974594"/>
          </a:xfrm>
          <a:prstGeom prst="rect">
            <a:avLst/>
          </a:prstGeom>
        </p:spPr>
        <p:style>
          <a:lnRef idx="2">
            <a:schemeClr val="dk1"/>
          </a:lnRef>
          <a:fillRef idx="1">
            <a:schemeClr val="lt1"/>
          </a:fillRef>
          <a:effectRef idx="0">
            <a:schemeClr val="dk1"/>
          </a:effectRef>
          <a:fontRef idx="minor">
            <a:schemeClr val="dk1"/>
          </a:fontRef>
        </p:style>
      </p:pic>
      <p:sp>
        <p:nvSpPr>
          <p:cNvPr id="12" name="Content Placeholder 2">
            <a:extLst>
              <a:ext uri="{FF2B5EF4-FFF2-40B4-BE49-F238E27FC236}">
                <a16:creationId xmlns:a16="http://schemas.microsoft.com/office/drawing/2014/main" id="{EBFC8030-0035-4B7E-BF3E-98979C3A370B}"/>
              </a:ext>
            </a:extLst>
          </p:cNvPr>
          <p:cNvSpPr txBox="1">
            <a:spLocks/>
          </p:cNvSpPr>
          <p:nvPr/>
        </p:nvSpPr>
        <p:spPr>
          <a:xfrm>
            <a:off x="440267" y="5180078"/>
            <a:ext cx="8998190" cy="1949669"/>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600"/>
              </a:spcBef>
              <a:buFont typeface="Wingdings" pitchFamily="2" charset="2"/>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glueResponse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6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glue_tutorial_xxx</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p>
        </p:txBody>
      </p:sp>
      <p:pic>
        <p:nvPicPr>
          <p:cNvPr id="4" name="Picture 3">
            <a:extLst>
              <a:ext uri="{FF2B5EF4-FFF2-40B4-BE49-F238E27FC236}">
                <a16:creationId xmlns:a16="http://schemas.microsoft.com/office/drawing/2014/main" id="{4253C92A-4659-4438-A47E-2C5D9C25321F}"/>
              </a:ext>
            </a:extLst>
          </p:cNvPr>
          <p:cNvPicPr>
            <a:picLocks noChangeAspect="1"/>
          </p:cNvPicPr>
          <p:nvPr/>
        </p:nvPicPr>
        <p:blipFill>
          <a:blip r:embed="rId5"/>
          <a:stretch>
            <a:fillRect/>
          </a:stretch>
        </p:blipFill>
        <p:spPr>
          <a:xfrm>
            <a:off x="2753543" y="3200230"/>
            <a:ext cx="8081287" cy="2355255"/>
          </a:xfrm>
          <a:prstGeom prst="rect">
            <a:avLst/>
          </a:prstGeom>
        </p:spPr>
        <p:style>
          <a:lnRef idx="2">
            <a:schemeClr val="dk1"/>
          </a:lnRef>
          <a:fillRef idx="1">
            <a:schemeClr val="lt1"/>
          </a:fillRef>
          <a:effectRef idx="0">
            <a:schemeClr val="dk1"/>
          </a:effectRef>
          <a:fontRef idx="minor">
            <a:schemeClr val="dk1"/>
          </a:fontRef>
        </p:style>
      </p:pic>
      <p:cxnSp>
        <p:nvCxnSpPr>
          <p:cNvPr id="15" name="Straight Arrow Connector 14">
            <a:extLst>
              <a:ext uri="{FF2B5EF4-FFF2-40B4-BE49-F238E27FC236}">
                <a16:creationId xmlns:a16="http://schemas.microsoft.com/office/drawing/2014/main" id="{7F1955F2-6569-4047-980D-3080721CAE2A}"/>
              </a:ext>
            </a:extLst>
          </p:cNvPr>
          <p:cNvCxnSpPr>
            <a:cxnSpLocks/>
          </p:cNvCxnSpPr>
          <p:nvPr/>
        </p:nvCxnSpPr>
        <p:spPr>
          <a:xfrm>
            <a:off x="2140814" y="4354125"/>
            <a:ext cx="2807971" cy="3698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58441E-AE8C-47CC-9CB6-AA84900A5EFB}"/>
              </a:ext>
            </a:extLst>
          </p:cNvPr>
          <p:cNvSpPr/>
          <p:nvPr/>
        </p:nvSpPr>
        <p:spPr>
          <a:xfrm>
            <a:off x="10055104" y="3088684"/>
            <a:ext cx="779726" cy="46322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33F19E82-B171-46DE-9B61-98181A8635E3}"/>
              </a:ext>
            </a:extLst>
          </p:cNvPr>
          <p:cNvSpPr txBox="1"/>
          <p:nvPr/>
        </p:nvSpPr>
        <p:spPr>
          <a:xfrm>
            <a:off x="615386" y="3488682"/>
            <a:ext cx="1848755" cy="1569660"/>
          </a:xfrm>
          <a:prstGeom prst="rect">
            <a:avLst/>
          </a:prstGeom>
          <a:noFill/>
        </p:spPr>
        <p:txBody>
          <a:bodyPr wrap="square" rtlCol="0">
            <a:spAutoFit/>
          </a:bodyPr>
          <a:lstStyle/>
          <a:p>
            <a:r>
              <a:rPr lang="en-US" sz="2400" dirty="0">
                <a:solidFill>
                  <a:srgbClr val="FF0000"/>
                </a:solidFill>
              </a:rPr>
              <a:t>Add code under ‘lambda_</a:t>
            </a:r>
          </a:p>
          <a:p>
            <a:r>
              <a:rPr lang="en-US" sz="2400" dirty="0">
                <a:solidFill>
                  <a:srgbClr val="FF0000"/>
                </a:solidFill>
              </a:rPr>
              <a:t>function’</a:t>
            </a:r>
          </a:p>
        </p:txBody>
      </p:sp>
      <p:sp>
        <p:nvSpPr>
          <p:cNvPr id="21" name="TextBox 20">
            <a:extLst>
              <a:ext uri="{FF2B5EF4-FFF2-40B4-BE49-F238E27FC236}">
                <a16:creationId xmlns:a16="http://schemas.microsoft.com/office/drawing/2014/main" id="{76EFBDC7-6CA1-4017-92FD-79DEB53F1E83}"/>
              </a:ext>
            </a:extLst>
          </p:cNvPr>
          <p:cNvSpPr txBox="1"/>
          <p:nvPr/>
        </p:nvSpPr>
        <p:spPr>
          <a:xfrm>
            <a:off x="10142310" y="828284"/>
            <a:ext cx="1848755" cy="461665"/>
          </a:xfrm>
          <a:prstGeom prst="rect">
            <a:avLst/>
          </a:prstGeom>
          <a:noFill/>
        </p:spPr>
        <p:txBody>
          <a:bodyPr wrap="square" rtlCol="0">
            <a:spAutoFit/>
          </a:bodyPr>
          <a:lstStyle/>
          <a:p>
            <a:r>
              <a:rPr lang="en-US" sz="2400" dirty="0">
                <a:solidFill>
                  <a:srgbClr val="FF0000"/>
                </a:solidFill>
              </a:rPr>
              <a:t>Click here</a:t>
            </a:r>
          </a:p>
        </p:txBody>
      </p:sp>
      <p:cxnSp>
        <p:nvCxnSpPr>
          <p:cNvPr id="22" name="Straight Arrow Connector 21">
            <a:extLst>
              <a:ext uri="{FF2B5EF4-FFF2-40B4-BE49-F238E27FC236}">
                <a16:creationId xmlns:a16="http://schemas.microsoft.com/office/drawing/2014/main" id="{026B5A64-3A76-4134-8E7F-8D0CF024634B}"/>
              </a:ext>
            </a:extLst>
          </p:cNvPr>
          <p:cNvCxnSpPr>
            <a:cxnSpLocks/>
          </p:cNvCxnSpPr>
          <p:nvPr/>
        </p:nvCxnSpPr>
        <p:spPr>
          <a:xfrm flipH="1">
            <a:off x="9596937" y="1274299"/>
            <a:ext cx="1155146" cy="28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2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386168" y="1767449"/>
            <a:ext cx="3431924" cy="4851304"/>
          </a:xfrm>
        </p:spPr>
        <p:txBody>
          <a:bodyPr>
            <a:normAutofit/>
          </a:bodyPr>
          <a:lstStyle/>
          <a:p>
            <a:r>
              <a:rPr lang="en-US" sz="2400" dirty="0"/>
              <a:t>Instead of running the Glue job manually, have it run automatically when a file is added to S3.</a:t>
            </a:r>
          </a:p>
          <a:p>
            <a:r>
              <a:rPr lang="en-US" sz="2400" dirty="0"/>
              <a:t>Do this using a Lambda.</a:t>
            </a:r>
          </a:p>
          <a:p>
            <a:r>
              <a:rPr lang="en-US" sz="2400" dirty="0"/>
              <a:t>You can set a Lambda to run when a file lands in an S3 bucket</a:t>
            </a:r>
          </a:p>
          <a:p>
            <a:r>
              <a:rPr lang="en-US" sz="2400" dirty="0"/>
              <a:t>Then make the Lambda run the Glue job.</a:t>
            </a:r>
          </a:p>
          <a:p>
            <a:pPr marL="0" indent="0">
              <a:buNone/>
            </a:pPr>
            <a:endParaRPr lang="en-US" sz="2400" dirty="0"/>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3">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pic>
        <p:nvPicPr>
          <p:cNvPr id="2" name="Picture 1">
            <a:extLst>
              <a:ext uri="{FF2B5EF4-FFF2-40B4-BE49-F238E27FC236}">
                <a16:creationId xmlns:a16="http://schemas.microsoft.com/office/drawing/2014/main" id="{CA21B441-E051-428D-817D-4F7271107053}"/>
              </a:ext>
            </a:extLst>
          </p:cNvPr>
          <p:cNvPicPr>
            <a:picLocks noChangeAspect="1"/>
          </p:cNvPicPr>
          <p:nvPr/>
        </p:nvPicPr>
        <p:blipFill>
          <a:blip r:embed="rId4"/>
          <a:stretch>
            <a:fillRect/>
          </a:stretch>
        </p:blipFill>
        <p:spPr>
          <a:xfrm>
            <a:off x="5663956" y="1251781"/>
            <a:ext cx="4510554" cy="1974594"/>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4253C92A-4659-4438-A47E-2C5D9C25321F}"/>
              </a:ext>
            </a:extLst>
          </p:cNvPr>
          <p:cNvPicPr>
            <a:picLocks noChangeAspect="1"/>
          </p:cNvPicPr>
          <p:nvPr/>
        </p:nvPicPr>
        <p:blipFill>
          <a:blip r:embed="rId5"/>
          <a:stretch>
            <a:fillRect/>
          </a:stretch>
        </p:blipFill>
        <p:spPr>
          <a:xfrm>
            <a:off x="3921191" y="3729788"/>
            <a:ext cx="8081287" cy="2355255"/>
          </a:xfrm>
          <a:prstGeom prst="rect">
            <a:avLst/>
          </a:prstGeom>
        </p:spPr>
        <p:style>
          <a:lnRef idx="2">
            <a:schemeClr val="dk1"/>
          </a:lnRef>
          <a:fillRef idx="1">
            <a:schemeClr val="lt1"/>
          </a:fillRef>
          <a:effectRef idx="0">
            <a:schemeClr val="dk1"/>
          </a:effectRef>
          <a:fontRef idx="minor">
            <a:schemeClr val="dk1"/>
          </a:fontRef>
        </p:style>
      </p:pic>
      <p:cxnSp>
        <p:nvCxnSpPr>
          <p:cNvPr id="22" name="Straight Arrow Connector 21">
            <a:extLst>
              <a:ext uri="{FF2B5EF4-FFF2-40B4-BE49-F238E27FC236}">
                <a16:creationId xmlns:a16="http://schemas.microsoft.com/office/drawing/2014/main" id="{026B5A64-3A76-4134-8E7F-8D0CF024634B}"/>
              </a:ext>
            </a:extLst>
          </p:cNvPr>
          <p:cNvCxnSpPr>
            <a:cxnSpLocks/>
          </p:cNvCxnSpPr>
          <p:nvPr/>
        </p:nvCxnSpPr>
        <p:spPr>
          <a:xfrm flipV="1">
            <a:off x="2235283" y="2690649"/>
            <a:ext cx="3513876" cy="17131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CA363D-3C6E-4322-A795-61D1F049E18F}"/>
              </a:ext>
            </a:extLst>
          </p:cNvPr>
          <p:cNvCxnSpPr>
            <a:cxnSpLocks/>
          </p:cNvCxnSpPr>
          <p:nvPr/>
        </p:nvCxnSpPr>
        <p:spPr>
          <a:xfrm flipV="1">
            <a:off x="3430875" y="5728138"/>
            <a:ext cx="2774021" cy="1512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038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199586" y="547589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9731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3037607" cy="4818580"/>
          </a:xfrm>
        </p:spPr>
        <p:txBody>
          <a:bodyPr>
            <a:normAutofit/>
          </a:bodyPr>
          <a:lstStyle/>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199586" y="547589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896B0-5500-4035-959E-4F19EE753A78}"/>
              </a:ext>
            </a:extLst>
          </p:cNvPr>
          <p:cNvPicPr>
            <a:picLocks noChangeAspect="1"/>
          </p:cNvPicPr>
          <p:nvPr/>
        </p:nvPicPr>
        <p:blipFill>
          <a:blip r:embed="rId4"/>
          <a:stretch>
            <a:fillRect/>
          </a:stretch>
        </p:blipFill>
        <p:spPr>
          <a:xfrm>
            <a:off x="3680597" y="1650181"/>
            <a:ext cx="5831265" cy="2887908"/>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566FE1EF-9A02-483E-B57E-46AD06B0C99B}"/>
              </a:ext>
            </a:extLst>
          </p:cNvPr>
          <p:cNvPicPr>
            <a:picLocks noChangeAspect="1"/>
          </p:cNvPicPr>
          <p:nvPr/>
        </p:nvPicPr>
        <p:blipFill>
          <a:blip r:embed="rId5"/>
          <a:stretch>
            <a:fillRect/>
          </a:stretch>
        </p:blipFill>
        <p:spPr>
          <a:xfrm>
            <a:off x="5627307" y="3200095"/>
            <a:ext cx="5492640" cy="3229006"/>
          </a:xfrm>
          <a:prstGeom prst="rect">
            <a:avLst/>
          </a:prstGeom>
        </p:spPr>
        <p:style>
          <a:lnRef idx="2">
            <a:schemeClr val="dk1"/>
          </a:lnRef>
          <a:fillRef idx="1">
            <a:schemeClr val="lt1"/>
          </a:fillRef>
          <a:effectRef idx="0">
            <a:schemeClr val="dk1"/>
          </a:effectRef>
          <a:fontRef idx="minor">
            <a:schemeClr val="dk1"/>
          </a:fontRef>
        </p:style>
      </p:pic>
      <p:sp>
        <p:nvSpPr>
          <p:cNvPr id="11" name="Oval 10">
            <a:extLst>
              <a:ext uri="{FF2B5EF4-FFF2-40B4-BE49-F238E27FC236}">
                <a16:creationId xmlns:a16="http://schemas.microsoft.com/office/drawing/2014/main" id="{5C649BCE-F4C5-4B96-AC4C-5F0F65C41017}"/>
              </a:ext>
            </a:extLst>
          </p:cNvPr>
          <p:cNvSpPr/>
          <p:nvPr/>
        </p:nvSpPr>
        <p:spPr>
          <a:xfrm>
            <a:off x="4989116" y="2417379"/>
            <a:ext cx="938717" cy="41285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79D50B6-74F6-4E96-A884-07FC6FA4AE02}"/>
              </a:ext>
            </a:extLst>
          </p:cNvPr>
          <p:cNvCxnSpPr>
            <a:cxnSpLocks/>
          </p:cNvCxnSpPr>
          <p:nvPr/>
        </p:nvCxnSpPr>
        <p:spPr>
          <a:xfrm flipH="1" flipV="1">
            <a:off x="8061433" y="4325667"/>
            <a:ext cx="1117937" cy="17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3F8D97-F979-402A-885C-27261F01AF67}"/>
              </a:ext>
            </a:extLst>
          </p:cNvPr>
          <p:cNvCxnSpPr>
            <a:cxnSpLocks/>
          </p:cNvCxnSpPr>
          <p:nvPr/>
        </p:nvCxnSpPr>
        <p:spPr>
          <a:xfrm flipH="1">
            <a:off x="7935310" y="4517095"/>
            <a:ext cx="1244061" cy="348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128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478424" y="1556667"/>
            <a:ext cx="6382442" cy="457873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521122" y="548640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DB6CF0-1838-489E-A1AC-CEF770C73C9E}"/>
              </a:ext>
            </a:extLst>
          </p:cNvPr>
          <p:cNvPicPr>
            <a:picLocks noChangeAspect="1"/>
          </p:cNvPicPr>
          <p:nvPr/>
        </p:nvPicPr>
        <p:blipFill>
          <a:blip r:embed="rId5"/>
          <a:stretch>
            <a:fillRect/>
          </a:stretch>
        </p:blipFill>
        <p:spPr>
          <a:xfrm>
            <a:off x="154935" y="3468004"/>
            <a:ext cx="5075961" cy="2667396"/>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1D5ADFF9-0A7A-40ED-AF31-2ECE3B494A1C}"/>
              </a:ext>
            </a:extLst>
          </p:cNvPr>
          <p:cNvSpPr txBox="1"/>
          <p:nvPr/>
        </p:nvSpPr>
        <p:spPr>
          <a:xfrm>
            <a:off x="8669645" y="5441570"/>
            <a:ext cx="1756022" cy="292388"/>
          </a:xfrm>
          <a:prstGeom prst="rect">
            <a:avLst/>
          </a:prstGeom>
          <a:solidFill>
            <a:schemeClr val="bg1"/>
          </a:solidFill>
        </p:spPr>
        <p:txBody>
          <a:bodyPr wrap="square" rtlCol="0">
            <a:spAutoFit/>
          </a:bodyPr>
          <a:lstStyle/>
          <a:p>
            <a:r>
              <a:rPr lang="en-US" sz="1300" dirty="0" err="1">
                <a:latin typeface="Arial" panose="020B0604020202020204" pitchFamily="34" charset="0"/>
                <a:cs typeface="Arial" panose="020B0604020202020204" pitchFamily="34" charset="0"/>
              </a:rPr>
              <a:t>glue_tutorial_xxx</a:t>
            </a:r>
            <a:endParaRPr lang="en-US" sz="1300" dirty="0">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B251F33-C7A5-4744-9DDF-2C57D0A6DA07}"/>
              </a:ext>
            </a:extLst>
          </p:cNvPr>
          <p:cNvSpPr>
            <a:spLocks noGrp="1"/>
          </p:cNvSpPr>
          <p:nvPr>
            <p:ph idx="1"/>
          </p:nvPr>
        </p:nvSpPr>
        <p:spPr>
          <a:xfrm>
            <a:off x="462338" y="1787703"/>
            <a:ext cx="4372421" cy="1418761"/>
          </a:xfrm>
        </p:spPr>
        <p:txBody>
          <a:bodyPr>
            <a:normAutofit/>
          </a:bodyPr>
          <a:lstStyle/>
          <a:p>
            <a:r>
              <a:rPr lang="en-US" sz="2400" dirty="0"/>
              <a:t>Enter the filename and the glue job that loads that file</a:t>
            </a:r>
          </a:p>
        </p:txBody>
      </p:sp>
    </p:spTree>
    <p:extLst>
      <p:ext uri="{BB962C8B-B14F-4D97-AF65-F5344CB8AC3E}">
        <p14:creationId xmlns:p14="http://schemas.microsoft.com/office/powerpoint/2010/main" val="29427723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style>
          <a:lnRef idx="2">
            <a:schemeClr val="dk1"/>
          </a:lnRef>
          <a:fillRef idx="1">
            <a:schemeClr val="lt1"/>
          </a:fillRef>
          <a:effectRef idx="0">
            <a:schemeClr val="dk1"/>
          </a:effectRef>
          <a:fontRef idx="minor">
            <a:schemeClr val="dk1"/>
          </a:fontRef>
        </p:style>
      </p:pic>
      <p:sp>
        <p:nvSpPr>
          <p:cNvPr id="17" name="Content Placeholder 2">
            <a:extLst>
              <a:ext uri="{FF2B5EF4-FFF2-40B4-BE49-F238E27FC236}">
                <a16:creationId xmlns:a16="http://schemas.microsoft.com/office/drawing/2014/main" id="{E84C9924-57C5-44BD-A1C0-CA4078D1B31A}"/>
              </a:ext>
            </a:extLst>
          </p:cNvPr>
          <p:cNvSpPr txBox="1">
            <a:spLocks/>
          </p:cNvSpPr>
          <p:nvPr/>
        </p:nvSpPr>
        <p:spPr>
          <a:xfrm>
            <a:off x="3972340" y="2291664"/>
            <a:ext cx="7341787" cy="3624664"/>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event[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‘Records’</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‘s3’</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‘object’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‘key’</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source_key_name.rsplit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].split(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boto3.resource(</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table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dynamodb.Table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glue_triggers</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table.get_item</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(Key = {</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“filename”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‘Item’</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4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endPar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453352" y="1490870"/>
            <a:ext cx="1717412" cy="12313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744664"/>
            <a:ext cx="466256" cy="1154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522310"/>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5421" y="4679761"/>
            <a:ext cx="2472147" cy="1938992"/>
          </a:xfrm>
          <a:prstGeom prst="rect">
            <a:avLst/>
          </a:prstGeom>
          <a:noFill/>
        </p:spPr>
        <p:txBody>
          <a:bodyPr wrap="square" rtlCol="0">
            <a:spAutoFit/>
          </a:bodyPr>
          <a:lstStyle/>
          <a:p>
            <a:r>
              <a:rPr lang="en-US" sz="2400" dirty="0">
                <a:solidFill>
                  <a:srgbClr val="FF0000"/>
                </a:solidFill>
              </a:rPr>
              <a:t>This returns the Glue job associated with that file, then we trigger that job</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However when we try to run this lambda, we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style>
          <a:lnRef idx="2">
            <a:schemeClr val="dk1"/>
          </a:lnRef>
          <a:fillRef idx="1">
            <a:schemeClr val="lt1"/>
          </a:fillRef>
          <a:effectRef idx="0">
            <a:schemeClr val="dk1"/>
          </a:effectRef>
          <a:fontRef idx="minor">
            <a:schemeClr val="dk1"/>
          </a:fontRef>
        </p:style>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style>
          <a:lnRef idx="2">
            <a:schemeClr val="dk1"/>
          </a:lnRef>
          <a:fillRef idx="1">
            <a:schemeClr val="lt1"/>
          </a:fillRef>
          <a:effectRef idx="0">
            <a:schemeClr val="dk1"/>
          </a:effectRef>
          <a:fontRef idx="minor">
            <a:schemeClr val="dk1"/>
          </a:fontRef>
        </p:style>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5207"/>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972265" y="1544535"/>
            <a:ext cx="4407399" cy="4832092"/>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endParaRPr lang="en-US" dirty="0"/>
          </a:p>
        </p:txBody>
      </p:sp>
      <p:sp>
        <p:nvSpPr>
          <p:cNvPr id="7" name="Rectangle 6">
            <a:extLst>
              <a:ext uri="{FF2B5EF4-FFF2-40B4-BE49-F238E27FC236}">
                <a16:creationId xmlns:a16="http://schemas.microsoft.com/office/drawing/2014/main" id="{CC792978-7F24-416B-99A1-1F5C9B69D2C9}"/>
              </a:ext>
            </a:extLst>
          </p:cNvPr>
          <p:cNvSpPr/>
          <p:nvPr/>
        </p:nvSpPr>
        <p:spPr>
          <a:xfrm>
            <a:off x="5845222" y="474345"/>
            <a:ext cx="5224648" cy="5909310"/>
          </a:xfrm>
          <a:prstGeom prst="rect">
            <a:avLst/>
          </a:prstGeom>
        </p:spPr>
        <p:txBody>
          <a:bodyPr wrap="square">
            <a:spAutoFit/>
          </a:bodyPr>
          <a:lstStyle/>
          <a:p>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"s3://glue-tutorial-XXX/</a:t>
            </a:r>
            <a:r>
              <a:rPr lang="en-US" sz="1400" dirty="0" err="1"/>
              <a:t>products_XXX</a:t>
            </a:r>
            <a:r>
              <a:rPr lang="en-US" sz="1400" dirty="0"/>
              <a:t>"</a:t>
            </a:r>
          </a:p>
          <a:p>
            <a:endParaRPr lang="en-US" sz="1400" dirty="0"/>
          </a:p>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2985598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9940</TotalTime>
  <Words>4129</Words>
  <Application>Microsoft Office PowerPoint</Application>
  <PresentationFormat>Widescreen</PresentationFormat>
  <Paragraphs>862</Paragraphs>
  <Slides>127</Slides>
  <Notes>54</Notes>
  <HiddenSlides>2</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White, Lydia</cp:lastModifiedBy>
  <cp:revision>803</cp:revision>
  <dcterms:created xsi:type="dcterms:W3CDTF">2018-07-27T13:09:52Z</dcterms:created>
  <dcterms:modified xsi:type="dcterms:W3CDTF">2020-01-05T21:39:14Z</dcterms:modified>
</cp:coreProperties>
</file>